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87" r:id="rId3"/>
    <p:sldId id="288" r:id="rId4"/>
    <p:sldId id="289" r:id="rId5"/>
    <p:sldId id="290" r:id="rId6"/>
    <p:sldId id="291" r:id="rId7"/>
    <p:sldId id="292" r:id="rId8"/>
    <p:sldId id="293" r:id="rId9"/>
    <p:sldId id="294" r:id="rId10"/>
    <p:sldId id="295" r:id="rId11"/>
    <p:sldId id="296" r:id="rId12"/>
    <p:sldId id="297" r:id="rId13"/>
    <p:sldId id="298" r:id="rId14"/>
    <p:sldId id="299" r:id="rId15"/>
    <p:sldId id="301" r:id="rId16"/>
    <p:sldId id="302" r:id="rId17"/>
    <p:sldId id="303" r:id="rId18"/>
    <p:sldId id="304" r:id="rId19"/>
    <p:sldId id="305" r:id="rId20"/>
    <p:sldId id="306" r:id="rId21"/>
    <p:sldId id="307" r:id="rId22"/>
    <p:sldId id="308" r:id="rId23"/>
    <p:sldId id="310" r:id="rId24"/>
    <p:sldId id="311" r:id="rId25"/>
    <p:sldId id="312" r:id="rId26"/>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48">
          <p15:clr>
            <a:srgbClr val="A4A3A4"/>
          </p15:clr>
        </p15:guide>
        <p15:guide id="2" pos="374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ECFF"/>
    <a:srgbClr val="C9F1FF"/>
    <a:srgbClr val="93E3FF"/>
    <a:srgbClr val="00B0F0"/>
    <a:srgbClr val="4A4848"/>
    <a:srgbClr val="958F8F"/>
    <a:srgbClr val="C0BCBC"/>
    <a:srgbClr val="FFFFFF"/>
    <a:srgbClr val="001F3F"/>
    <a:srgbClr val="FDB1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howGuides="1">
      <p:cViewPr varScale="1">
        <p:scale>
          <a:sx n="76" d="100"/>
          <a:sy n="76" d="100"/>
        </p:scale>
        <p:origin x="462" y="60"/>
      </p:cViewPr>
      <p:guideLst>
        <p:guide orient="horz" pos="2848"/>
        <p:guide pos="3748"/>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319" cy="76319"/>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DE934FF-F4E1-47C5-9CA5-30A81DDE2BE4}" type="datetimeFigureOut">
              <a:rPr lang="en-US" smtClean="0"/>
              <a:t>13-May-20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fld id="{FDE934FF-F4E1-47C5-9CA5-30A81DDE2BE4}" type="datetimeFigureOut">
              <a:rPr lang="en-US" smtClean="0"/>
              <a:t>13-May-20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t>13-May-20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934FF-F4E1-47C5-9CA5-30A81DDE2BE4}" type="datetimeFigureOut">
              <a:rPr lang="en-US" smtClean="0"/>
              <a:t>13-May-20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E934FF-F4E1-47C5-9CA5-30A81DDE2BE4}" type="datetimeFigureOut">
              <a:rPr lang="en-US" smtClean="0"/>
              <a:t>13-May-20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E934FF-F4E1-47C5-9CA5-30A81DDE2BE4}" type="datetimeFigureOut">
              <a:rPr lang="en-US" smtClean="0"/>
              <a:t>13-May-20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E934FF-F4E1-47C5-9CA5-30A81DDE2BE4}" type="datetimeFigureOut">
              <a:rPr lang="en-US" smtClean="0"/>
              <a:t>13-May-20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t>13-May-20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t>13-May-20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t>13-May-20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E934FF-F4E1-47C5-9CA5-30A81DDE2BE4}" type="datetimeFigureOut">
              <a:rPr lang="en-US" smtClean="0"/>
              <a:t>13-May-20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61BA9-CDCF-4958-B8AB-66F3BF063E13}"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12192000" cy="4952365"/>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ctrTitle"/>
          </p:nvPr>
        </p:nvSpPr>
        <p:spPr>
          <a:xfrm>
            <a:off x="143118" y="2415142"/>
            <a:ext cx="11829444" cy="2387600"/>
          </a:xfrm>
        </p:spPr>
        <p:txBody>
          <a:bodyPr/>
          <a:lstStyle/>
          <a:p>
            <a:pPr algn="r"/>
            <a:r>
              <a:rPr lang="en-US" b="1" spc="-300" dirty="0">
                <a:solidFill>
                  <a:schemeClr val="bg1"/>
                </a:solidFill>
                <a:latin typeface="+mn-lt"/>
              </a:rPr>
              <a:t>Dengue Disease</a:t>
            </a:r>
            <a:r>
              <a:rPr lang="en-US" b="1" spc="300" dirty="0">
                <a:solidFill>
                  <a:schemeClr val="bg1"/>
                </a:solidFill>
                <a:latin typeface="+mn-lt"/>
              </a:rPr>
              <a:t/>
            </a:r>
            <a:br>
              <a:rPr lang="en-US" b="1" spc="300" dirty="0">
                <a:solidFill>
                  <a:schemeClr val="bg1"/>
                </a:solidFill>
                <a:latin typeface="+mn-lt"/>
              </a:rPr>
            </a:br>
            <a:r>
              <a:rPr lang="en-US" spc="-150" dirty="0">
                <a:solidFill>
                  <a:srgbClr val="C9F1FF"/>
                </a:solidFill>
              </a:rPr>
              <a:t>Prediction &amp; Analysis</a:t>
            </a:r>
            <a:endParaRPr lang="en-IN" spc="-150" dirty="0">
              <a:solidFill>
                <a:srgbClr val="C9F1FF"/>
              </a:solidFill>
            </a:endParaRPr>
          </a:p>
        </p:txBody>
      </p:sp>
      <p:sp>
        <p:nvSpPr>
          <p:cNvPr id="6" name="Subtitle 5"/>
          <p:cNvSpPr>
            <a:spLocks noGrp="1"/>
          </p:cNvSpPr>
          <p:nvPr>
            <p:ph type="subTitle" idx="1"/>
          </p:nvPr>
        </p:nvSpPr>
        <p:spPr>
          <a:xfrm>
            <a:off x="8364756" y="5025009"/>
            <a:ext cx="3607807" cy="388285"/>
          </a:xfrm>
        </p:spPr>
        <p:txBody>
          <a:bodyPr>
            <a:normAutofit fontScale="85000" lnSpcReduction="10000"/>
          </a:bodyPr>
          <a:lstStyle/>
          <a:p>
            <a:pPr algn="r"/>
            <a:r>
              <a:rPr lang="en-US" b="1" dirty="0">
                <a:solidFill>
                  <a:srgbClr val="958F8F"/>
                </a:solidFill>
              </a:rPr>
              <a:t>Powered by Machine Learning</a:t>
            </a:r>
            <a:endParaRPr lang="en-IN" b="1" dirty="0">
              <a:solidFill>
                <a:srgbClr val="958F8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Rectangle 2"/>
          <p:cNvSpPr/>
          <p:nvPr/>
        </p:nvSpPr>
        <p:spPr>
          <a:xfrm>
            <a:off x="4264344" y="70964"/>
            <a:ext cx="7860857" cy="6716072"/>
          </a:xfrm>
          <a:prstGeom prst="rect">
            <a:avLst/>
          </a:prstGeom>
          <a:solidFill>
            <a:srgbClr val="93E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endParaRPr lang="en-US" sz="2400" dirty="0" smtClean="0">
              <a:solidFill>
                <a:schemeClr val="tx1"/>
              </a:solidFill>
              <a:latin typeface="+mj-lt"/>
            </a:endParaRPr>
          </a:p>
          <a:p>
            <a:pPr marL="342900" indent="-342900" algn="just">
              <a:buFont typeface="Arial" panose="020B0604020202020204" pitchFamily="34" charset="0"/>
              <a:buChar char="•"/>
            </a:pPr>
            <a:r>
              <a:rPr lang="en-US" sz="2400" dirty="0" smtClean="0">
                <a:solidFill>
                  <a:schemeClr val="tx1"/>
                </a:solidFill>
                <a:latin typeface="+mj-lt"/>
              </a:rPr>
              <a:t>Consider </a:t>
            </a:r>
            <a:r>
              <a:rPr lang="en-US" sz="2400" dirty="0">
                <a:solidFill>
                  <a:schemeClr val="tx1"/>
                </a:solidFill>
                <a:latin typeface="+mj-lt"/>
              </a:rPr>
              <a:t>a dataset of N </a:t>
            </a:r>
            <a:r>
              <a:rPr lang="en-US" sz="2400" dirty="0" smtClean="0">
                <a:solidFill>
                  <a:schemeClr val="tx1"/>
                </a:solidFill>
                <a:latin typeface="+mj-lt"/>
              </a:rPr>
              <a:t>dimensions. The </a:t>
            </a:r>
            <a:r>
              <a:rPr lang="en-US" sz="2400" dirty="0">
                <a:solidFill>
                  <a:schemeClr val="tx1"/>
                </a:solidFill>
                <a:latin typeface="+mj-lt"/>
              </a:rPr>
              <a:t>SVM plots the training data into an N dimensioned space. </a:t>
            </a:r>
            <a:endParaRPr lang="en-US" sz="2400" dirty="0" smtClean="0">
              <a:solidFill>
                <a:schemeClr val="tx1"/>
              </a:solidFill>
              <a:latin typeface="+mj-lt"/>
            </a:endParaRPr>
          </a:p>
          <a:p>
            <a:pPr marL="342900" indent="-342900" algn="just">
              <a:buFont typeface="Arial" panose="020B0604020202020204" pitchFamily="34" charset="0"/>
              <a:buChar char="•"/>
            </a:pPr>
            <a:r>
              <a:rPr lang="en-US" sz="2400" dirty="0" smtClean="0">
                <a:solidFill>
                  <a:schemeClr val="tx1"/>
                </a:solidFill>
                <a:latin typeface="+mj-lt"/>
              </a:rPr>
              <a:t>The </a:t>
            </a:r>
            <a:r>
              <a:rPr lang="en-US" sz="2400" dirty="0">
                <a:solidFill>
                  <a:schemeClr val="tx1"/>
                </a:solidFill>
                <a:latin typeface="+mj-lt"/>
              </a:rPr>
              <a:t>training data points are then divided into k different regions depending on their labels by hyper-planes of n different dimensions. </a:t>
            </a:r>
            <a:endParaRPr lang="en-US" sz="2400" dirty="0" smtClean="0">
              <a:solidFill>
                <a:schemeClr val="tx1"/>
              </a:solidFill>
              <a:latin typeface="+mj-lt"/>
            </a:endParaRPr>
          </a:p>
          <a:p>
            <a:pPr marL="342900" indent="-342900" algn="just">
              <a:buFont typeface="Arial" panose="020B0604020202020204" pitchFamily="34" charset="0"/>
              <a:buChar char="•"/>
            </a:pPr>
            <a:r>
              <a:rPr lang="en-US" sz="2400" dirty="0" smtClean="0">
                <a:solidFill>
                  <a:schemeClr val="tx1"/>
                </a:solidFill>
                <a:latin typeface="+mj-lt"/>
              </a:rPr>
              <a:t>After </a:t>
            </a:r>
            <a:r>
              <a:rPr lang="en-US" sz="2400" dirty="0">
                <a:solidFill>
                  <a:schemeClr val="tx1"/>
                </a:solidFill>
                <a:latin typeface="+mj-lt"/>
              </a:rPr>
              <a:t>the testing phase is complete, the test points are plotted in the same N dimensioned plane. </a:t>
            </a:r>
            <a:endParaRPr lang="en-US" sz="2400" dirty="0" smtClean="0">
              <a:solidFill>
                <a:schemeClr val="tx1"/>
              </a:solidFill>
              <a:latin typeface="+mj-lt"/>
            </a:endParaRPr>
          </a:p>
          <a:p>
            <a:pPr marL="342900" indent="-342900" algn="just">
              <a:buFont typeface="Arial" panose="020B0604020202020204" pitchFamily="34" charset="0"/>
              <a:buChar char="•"/>
            </a:pPr>
            <a:r>
              <a:rPr lang="en-US" sz="2400" dirty="0" smtClean="0">
                <a:solidFill>
                  <a:schemeClr val="tx1"/>
                </a:solidFill>
                <a:latin typeface="+mj-lt"/>
              </a:rPr>
              <a:t>Depending </a:t>
            </a:r>
            <a:r>
              <a:rPr lang="en-US" sz="2400" dirty="0">
                <a:solidFill>
                  <a:schemeClr val="tx1"/>
                </a:solidFill>
                <a:latin typeface="+mj-lt"/>
              </a:rPr>
              <a:t>on which region the points are located in, they are appropriately classified in that region.</a:t>
            </a:r>
            <a:endParaRPr lang="en-US" sz="2200" dirty="0">
              <a:solidFill>
                <a:schemeClr val="tx1"/>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p:txBody>
      </p:sp>
      <p:sp>
        <p:nvSpPr>
          <p:cNvPr id="2" name="Rectangle 1"/>
          <p:cNvSpPr/>
          <p:nvPr/>
        </p:nvSpPr>
        <p:spPr>
          <a:xfrm>
            <a:off x="5561767" y="70964"/>
            <a:ext cx="6562006" cy="3739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4"/>
          <p:cNvSpPr>
            <a:spLocks noGrp="1"/>
          </p:cNvSpPr>
          <p:nvPr>
            <p:ph type="ctrTitle"/>
          </p:nvPr>
        </p:nvSpPr>
        <p:spPr>
          <a:xfrm>
            <a:off x="-314795" y="2589491"/>
            <a:ext cx="4884415" cy="1068466"/>
          </a:xfrm>
        </p:spPr>
        <p:txBody>
          <a:bodyPr>
            <a:normAutofit/>
          </a:bodyPr>
          <a:lstStyle/>
          <a:p>
            <a:r>
              <a:rPr lang="en-US" b="1" spc="-300" dirty="0">
                <a:solidFill>
                  <a:schemeClr val="bg1"/>
                </a:solidFill>
                <a:latin typeface="+mn-lt"/>
              </a:rPr>
              <a:t>MODULE</a:t>
            </a:r>
            <a:r>
              <a:rPr lang="en-US" spc="-300" dirty="0">
                <a:solidFill>
                  <a:srgbClr val="C9F1FF"/>
                </a:solidFill>
              </a:rPr>
              <a:t>SPLIT</a:t>
            </a:r>
            <a:endParaRPr lang="en-IN" spc="-300" dirty="0">
              <a:solidFill>
                <a:srgbClr val="C9F1FF"/>
              </a:solidFill>
            </a:endParaRPr>
          </a:p>
        </p:txBody>
      </p:sp>
      <p:sp>
        <p:nvSpPr>
          <p:cNvPr id="6" name="TextBox 5"/>
          <p:cNvSpPr txBox="1"/>
          <p:nvPr/>
        </p:nvSpPr>
        <p:spPr>
          <a:xfrm>
            <a:off x="7282764" y="6225416"/>
            <a:ext cx="2392899" cy="369332"/>
          </a:xfrm>
          <a:prstGeom prst="rect">
            <a:avLst/>
          </a:prstGeom>
          <a:noFill/>
        </p:spPr>
        <p:txBody>
          <a:bodyPr wrap="none" rtlCol="0">
            <a:spAutoFit/>
          </a:bodyPr>
          <a:lstStyle/>
          <a:p>
            <a:r>
              <a:rPr lang="en-US" b="1" dirty="0">
                <a:solidFill>
                  <a:schemeClr val="bg2">
                    <a:lumMod val="10000"/>
                  </a:schemeClr>
                </a:solidFill>
                <a:latin typeface="+mj-lt"/>
              </a:rPr>
              <a:t>Support Vector Machine</a:t>
            </a:r>
            <a:endParaRPr lang="en-IN" b="1" dirty="0">
              <a:solidFill>
                <a:schemeClr val="bg2">
                  <a:lumMod val="10000"/>
                </a:schemeClr>
              </a:solidFill>
              <a:latin typeface="+mj-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5676" y="3657957"/>
            <a:ext cx="3327073" cy="2565683"/>
          </a:xfrm>
          <a:prstGeom prst="rect">
            <a:avLst/>
          </a:prstGeom>
        </p:spPr>
      </p:pic>
    </p:spTree>
    <p:extLst>
      <p:ext uri="{BB962C8B-B14F-4D97-AF65-F5344CB8AC3E}">
        <p14:creationId xmlns:p14="http://schemas.microsoft.com/office/powerpoint/2010/main" val="27875891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Rectangle 2"/>
          <p:cNvSpPr/>
          <p:nvPr/>
        </p:nvSpPr>
        <p:spPr>
          <a:xfrm>
            <a:off x="4264344" y="70964"/>
            <a:ext cx="7860857" cy="6716072"/>
          </a:xfrm>
          <a:prstGeom prst="rect">
            <a:avLst/>
          </a:prstGeom>
          <a:solidFill>
            <a:srgbClr val="93E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bg2">
                    <a:lumMod val="10000"/>
                  </a:schemeClr>
                </a:solidFill>
                <a:latin typeface="+mj-lt"/>
              </a:rPr>
              <a:t>2. Decision Tree (DT)</a:t>
            </a:r>
          </a:p>
          <a:p>
            <a:pPr algn="just"/>
            <a:r>
              <a:rPr lang="en-US" sz="2400" dirty="0">
                <a:solidFill>
                  <a:schemeClr val="tx1"/>
                </a:solidFill>
                <a:latin typeface="+mj-lt"/>
              </a:rPr>
              <a:t>Decision tree is a type of supervised learning algorithm that is mostly used in classification problems. It works for both categorical and continuous input and output variables. </a:t>
            </a:r>
            <a:endParaRPr lang="en-US" sz="2200" dirty="0">
              <a:solidFill>
                <a:schemeClr val="tx1"/>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p:txBody>
      </p:sp>
      <p:sp>
        <p:nvSpPr>
          <p:cNvPr id="2" name="Rectangle 1"/>
          <p:cNvSpPr/>
          <p:nvPr/>
        </p:nvSpPr>
        <p:spPr>
          <a:xfrm>
            <a:off x="5561767" y="70964"/>
            <a:ext cx="6562006" cy="3739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4"/>
          <p:cNvSpPr>
            <a:spLocks noGrp="1"/>
          </p:cNvSpPr>
          <p:nvPr>
            <p:ph type="ctrTitle"/>
          </p:nvPr>
        </p:nvSpPr>
        <p:spPr>
          <a:xfrm>
            <a:off x="-314795" y="2589491"/>
            <a:ext cx="4884415" cy="1068466"/>
          </a:xfrm>
        </p:spPr>
        <p:txBody>
          <a:bodyPr>
            <a:normAutofit/>
          </a:bodyPr>
          <a:lstStyle/>
          <a:p>
            <a:r>
              <a:rPr lang="en-US" b="1" spc="-300" dirty="0">
                <a:solidFill>
                  <a:schemeClr val="bg1"/>
                </a:solidFill>
                <a:latin typeface="+mn-lt"/>
              </a:rPr>
              <a:t>MODULE</a:t>
            </a:r>
            <a:r>
              <a:rPr lang="en-US" spc="-300" dirty="0">
                <a:solidFill>
                  <a:srgbClr val="C9F1FF"/>
                </a:solidFill>
              </a:rPr>
              <a:t>SPLIT</a:t>
            </a:r>
            <a:endParaRPr lang="en-IN" spc="-300" dirty="0">
              <a:solidFill>
                <a:srgbClr val="C9F1FF"/>
              </a:solidFill>
            </a:endParaRPr>
          </a:p>
        </p:txBody>
      </p:sp>
      <p:sp>
        <p:nvSpPr>
          <p:cNvPr id="6" name="TextBox 5"/>
          <p:cNvSpPr txBox="1"/>
          <p:nvPr/>
        </p:nvSpPr>
        <p:spPr>
          <a:xfrm>
            <a:off x="7533832" y="6341385"/>
            <a:ext cx="1398203" cy="369332"/>
          </a:xfrm>
          <a:prstGeom prst="rect">
            <a:avLst/>
          </a:prstGeom>
          <a:noFill/>
        </p:spPr>
        <p:txBody>
          <a:bodyPr wrap="none" rtlCol="0">
            <a:spAutoFit/>
          </a:bodyPr>
          <a:lstStyle/>
          <a:p>
            <a:r>
              <a:rPr lang="en-US" b="1" dirty="0">
                <a:solidFill>
                  <a:schemeClr val="bg2">
                    <a:lumMod val="10000"/>
                  </a:schemeClr>
                </a:solidFill>
                <a:latin typeface="+mj-lt"/>
              </a:rPr>
              <a:t>Decision Tree</a:t>
            </a:r>
            <a:endParaRPr lang="en-IN" b="1" dirty="0">
              <a:solidFill>
                <a:schemeClr val="bg2">
                  <a:lumMod val="10000"/>
                </a:schemeClr>
              </a:solidFill>
              <a:latin typeface="+mj-lt"/>
            </a:endParaRPr>
          </a:p>
        </p:txBody>
      </p:sp>
      <p:pic>
        <p:nvPicPr>
          <p:cNvPr id="7" name="Picture 6"/>
          <p:cNvPicPr/>
          <p:nvPr/>
        </p:nvPicPr>
        <p:blipFill>
          <a:blip r:embed="rId2">
            <a:extLst>
              <a:ext uri="{28A0092B-C50C-407E-A947-70E740481C1C}">
                <a14:useLocalDpi xmlns:a14="http://schemas.microsoft.com/office/drawing/2010/main" val="0"/>
              </a:ext>
            </a:extLst>
          </a:blip>
          <a:stretch>
            <a:fillRect/>
          </a:stretch>
        </p:blipFill>
        <p:spPr>
          <a:xfrm>
            <a:off x="4722259" y="1978939"/>
            <a:ext cx="6945028" cy="4246476"/>
          </a:xfrm>
          <a:prstGeom prst="rect">
            <a:avLst/>
          </a:prstGeom>
        </p:spPr>
      </p:pic>
    </p:spTree>
    <p:extLst>
      <p:ext uri="{BB962C8B-B14F-4D97-AF65-F5344CB8AC3E}">
        <p14:creationId xmlns:p14="http://schemas.microsoft.com/office/powerpoint/2010/main" val="41003414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Rectangle 2"/>
          <p:cNvSpPr/>
          <p:nvPr/>
        </p:nvSpPr>
        <p:spPr>
          <a:xfrm>
            <a:off x="4264344" y="70964"/>
            <a:ext cx="7860857" cy="6716072"/>
          </a:xfrm>
          <a:prstGeom prst="rect">
            <a:avLst/>
          </a:prstGeom>
          <a:solidFill>
            <a:srgbClr val="93E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sz="2200" dirty="0">
                <a:solidFill>
                  <a:schemeClr val="bg2">
                    <a:lumMod val="10000"/>
                  </a:schemeClr>
                </a:solidFill>
                <a:latin typeface="+mj-lt"/>
              </a:rPr>
              <a:t>In this technique, we split sample into two or more homogeneous sets (or sub-populations) based on most significant splitter / differentiator in input variables. </a:t>
            </a:r>
            <a:endParaRPr lang="en-US" sz="2200" dirty="0" smtClean="0">
              <a:solidFill>
                <a:schemeClr val="bg2">
                  <a:lumMod val="10000"/>
                </a:schemeClr>
              </a:solidFill>
              <a:latin typeface="+mj-lt"/>
            </a:endParaRPr>
          </a:p>
          <a:p>
            <a:pPr marL="342900" indent="-342900" algn="just">
              <a:buFont typeface="Arial" panose="020B0604020202020204" pitchFamily="34" charset="0"/>
              <a:buChar char="•"/>
            </a:pPr>
            <a:r>
              <a:rPr lang="en-US" sz="2200" dirty="0" smtClean="0">
                <a:solidFill>
                  <a:schemeClr val="bg2">
                    <a:lumMod val="10000"/>
                  </a:schemeClr>
                </a:solidFill>
                <a:latin typeface="+mj-lt"/>
              </a:rPr>
              <a:t>In </a:t>
            </a:r>
            <a:r>
              <a:rPr lang="en-US" sz="2200" dirty="0">
                <a:solidFill>
                  <a:schemeClr val="bg2">
                    <a:lumMod val="10000"/>
                  </a:schemeClr>
                </a:solidFill>
                <a:latin typeface="+mj-lt"/>
              </a:rPr>
              <a:t>decision tree internal node represents a test on the attribute, branch depicts the outcome and leaf represents decision made after computing attribute.</a:t>
            </a: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p:txBody>
      </p:sp>
      <p:sp>
        <p:nvSpPr>
          <p:cNvPr id="2" name="Rectangle 1"/>
          <p:cNvSpPr/>
          <p:nvPr/>
        </p:nvSpPr>
        <p:spPr>
          <a:xfrm>
            <a:off x="5561767" y="70964"/>
            <a:ext cx="6562006" cy="3739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4"/>
          <p:cNvSpPr>
            <a:spLocks noGrp="1"/>
          </p:cNvSpPr>
          <p:nvPr>
            <p:ph type="ctrTitle"/>
          </p:nvPr>
        </p:nvSpPr>
        <p:spPr>
          <a:xfrm>
            <a:off x="-314795" y="2589491"/>
            <a:ext cx="4884415" cy="1068466"/>
          </a:xfrm>
        </p:spPr>
        <p:txBody>
          <a:bodyPr>
            <a:normAutofit/>
          </a:bodyPr>
          <a:lstStyle/>
          <a:p>
            <a:r>
              <a:rPr lang="en-US" b="1" spc="-300" dirty="0">
                <a:solidFill>
                  <a:schemeClr val="bg1"/>
                </a:solidFill>
                <a:latin typeface="+mn-lt"/>
              </a:rPr>
              <a:t>MODULE</a:t>
            </a:r>
            <a:r>
              <a:rPr lang="en-US" spc="-300" dirty="0">
                <a:solidFill>
                  <a:srgbClr val="C9F1FF"/>
                </a:solidFill>
              </a:rPr>
              <a:t>SPLIT</a:t>
            </a:r>
            <a:endParaRPr lang="en-IN" spc="-300" dirty="0">
              <a:solidFill>
                <a:srgbClr val="C9F1FF"/>
              </a:solidFill>
            </a:endParaRPr>
          </a:p>
        </p:txBody>
      </p:sp>
      <p:sp>
        <p:nvSpPr>
          <p:cNvPr id="6" name="TextBox 5"/>
          <p:cNvSpPr txBox="1"/>
          <p:nvPr/>
        </p:nvSpPr>
        <p:spPr>
          <a:xfrm>
            <a:off x="7543829" y="6341385"/>
            <a:ext cx="1398203" cy="369332"/>
          </a:xfrm>
          <a:prstGeom prst="rect">
            <a:avLst/>
          </a:prstGeom>
          <a:noFill/>
        </p:spPr>
        <p:txBody>
          <a:bodyPr wrap="none" rtlCol="0">
            <a:spAutoFit/>
          </a:bodyPr>
          <a:lstStyle/>
          <a:p>
            <a:r>
              <a:rPr lang="en-US" b="1" dirty="0">
                <a:solidFill>
                  <a:schemeClr val="bg2">
                    <a:lumMod val="10000"/>
                  </a:schemeClr>
                </a:solidFill>
                <a:latin typeface="+mj-lt"/>
              </a:rPr>
              <a:t>Decision Tree</a:t>
            </a:r>
            <a:endParaRPr lang="en-IN" b="1" dirty="0">
              <a:solidFill>
                <a:schemeClr val="bg2">
                  <a:lumMod val="10000"/>
                </a:schemeClr>
              </a:solidFill>
              <a:latin typeface="+mj-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3016" y="2055258"/>
            <a:ext cx="7499258" cy="4189836"/>
          </a:xfrm>
          <a:prstGeom prst="rect">
            <a:avLst/>
          </a:prstGeom>
        </p:spPr>
      </p:pic>
    </p:spTree>
    <p:extLst>
      <p:ext uri="{BB962C8B-B14F-4D97-AF65-F5344CB8AC3E}">
        <p14:creationId xmlns:p14="http://schemas.microsoft.com/office/powerpoint/2010/main" val="2823076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Rectangle 2"/>
          <p:cNvSpPr/>
          <p:nvPr/>
        </p:nvSpPr>
        <p:spPr>
          <a:xfrm>
            <a:off x="4264344" y="70964"/>
            <a:ext cx="7860857" cy="6716072"/>
          </a:xfrm>
          <a:prstGeom prst="rect">
            <a:avLst/>
          </a:prstGeom>
          <a:solidFill>
            <a:srgbClr val="93E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bg2">
                    <a:lumMod val="10000"/>
                  </a:schemeClr>
                </a:solidFill>
                <a:latin typeface="+mj-lt"/>
              </a:rPr>
              <a:t>3. Tree Bagger (TB)</a:t>
            </a:r>
          </a:p>
          <a:p>
            <a:pPr marL="342900" indent="-342900" algn="just">
              <a:buFont typeface="Arial" panose="020B0604020202020204" pitchFamily="34" charset="0"/>
              <a:buChar char="•"/>
            </a:pPr>
            <a:r>
              <a:rPr lang="en-US" sz="2200" dirty="0">
                <a:solidFill>
                  <a:schemeClr val="bg2">
                    <a:lumMod val="10000"/>
                  </a:schemeClr>
                </a:solidFill>
                <a:latin typeface="+mj-lt"/>
              </a:rPr>
              <a:t>Tree Bagger bags an ensemble of decision trees for either classification or regression</a:t>
            </a:r>
            <a:r>
              <a:rPr lang="en-US" sz="2200" dirty="0" smtClean="0">
                <a:solidFill>
                  <a:schemeClr val="bg2">
                    <a:lumMod val="10000"/>
                  </a:schemeClr>
                </a:solidFill>
                <a:latin typeface="+mj-lt"/>
              </a:rPr>
              <a:t>.</a:t>
            </a:r>
          </a:p>
          <a:p>
            <a:pPr marL="342900" indent="-342900" algn="just">
              <a:buFont typeface="Arial" panose="020B0604020202020204" pitchFamily="34" charset="0"/>
              <a:buChar char="•"/>
            </a:pPr>
            <a:r>
              <a:rPr lang="en-US" sz="2200" dirty="0" smtClean="0">
                <a:solidFill>
                  <a:schemeClr val="bg2">
                    <a:lumMod val="10000"/>
                  </a:schemeClr>
                </a:solidFill>
                <a:latin typeface="+mj-lt"/>
              </a:rPr>
              <a:t>Bagging </a:t>
            </a:r>
            <a:r>
              <a:rPr lang="en-US" sz="2200" dirty="0">
                <a:solidFill>
                  <a:schemeClr val="bg2">
                    <a:lumMod val="10000"/>
                  </a:schemeClr>
                </a:solidFill>
                <a:latin typeface="+mj-lt"/>
              </a:rPr>
              <a:t>stands for bootstrap </a:t>
            </a:r>
            <a:r>
              <a:rPr lang="en-US" sz="2200" dirty="0" smtClean="0">
                <a:solidFill>
                  <a:schemeClr val="bg2">
                    <a:lumMod val="10000"/>
                  </a:schemeClr>
                </a:solidFill>
                <a:latin typeface="+mj-lt"/>
              </a:rPr>
              <a:t>aggregation.</a:t>
            </a:r>
          </a:p>
          <a:p>
            <a:pPr marL="342900" indent="-342900" algn="just">
              <a:buFont typeface="Arial" panose="020B0604020202020204" pitchFamily="34" charset="0"/>
              <a:buChar char="•"/>
            </a:pPr>
            <a:r>
              <a:rPr lang="en-US" sz="2200" dirty="0" smtClean="0">
                <a:solidFill>
                  <a:schemeClr val="bg2">
                    <a:lumMod val="10000"/>
                  </a:schemeClr>
                </a:solidFill>
                <a:latin typeface="+mj-lt"/>
              </a:rPr>
              <a:t>Every </a:t>
            </a:r>
            <a:r>
              <a:rPr lang="en-US" sz="2200" dirty="0">
                <a:solidFill>
                  <a:schemeClr val="bg2">
                    <a:lumMod val="10000"/>
                  </a:schemeClr>
                </a:solidFill>
                <a:latin typeface="+mj-lt"/>
              </a:rPr>
              <a:t>tree in the ensemble is grown on an independently drawn bootstrap replica of input data. </a:t>
            </a:r>
            <a:endParaRPr lang="en-US" sz="2200" dirty="0" smtClean="0">
              <a:solidFill>
                <a:schemeClr val="bg2">
                  <a:lumMod val="10000"/>
                </a:schemeClr>
              </a:solidFill>
              <a:latin typeface="+mj-lt"/>
            </a:endParaRPr>
          </a:p>
          <a:p>
            <a:pPr marL="342900" indent="-342900" algn="just">
              <a:buFont typeface="Arial" panose="020B0604020202020204" pitchFamily="34" charset="0"/>
              <a:buChar char="•"/>
            </a:pPr>
            <a:r>
              <a:rPr lang="en-US" sz="2200" dirty="0" smtClean="0">
                <a:solidFill>
                  <a:schemeClr val="bg2">
                    <a:lumMod val="10000"/>
                  </a:schemeClr>
                </a:solidFill>
                <a:latin typeface="+mj-lt"/>
              </a:rPr>
              <a:t>Observations </a:t>
            </a:r>
            <a:r>
              <a:rPr lang="en-US" sz="2200" dirty="0">
                <a:solidFill>
                  <a:schemeClr val="bg2">
                    <a:lumMod val="10000"/>
                  </a:schemeClr>
                </a:solidFill>
                <a:latin typeface="+mj-lt"/>
              </a:rPr>
              <a:t>not included in this replica are "out of bag" for this tree. </a:t>
            </a: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p:txBody>
      </p:sp>
      <p:sp>
        <p:nvSpPr>
          <p:cNvPr id="2" name="Rectangle 1"/>
          <p:cNvSpPr/>
          <p:nvPr/>
        </p:nvSpPr>
        <p:spPr>
          <a:xfrm>
            <a:off x="5561767" y="70964"/>
            <a:ext cx="6562006" cy="3739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4"/>
          <p:cNvSpPr>
            <a:spLocks noGrp="1"/>
          </p:cNvSpPr>
          <p:nvPr>
            <p:ph type="ctrTitle"/>
          </p:nvPr>
        </p:nvSpPr>
        <p:spPr>
          <a:xfrm>
            <a:off x="-314795" y="2589491"/>
            <a:ext cx="4884415" cy="1068466"/>
          </a:xfrm>
        </p:spPr>
        <p:txBody>
          <a:bodyPr>
            <a:normAutofit/>
          </a:bodyPr>
          <a:lstStyle/>
          <a:p>
            <a:r>
              <a:rPr lang="en-US" b="1" spc="-300" dirty="0">
                <a:solidFill>
                  <a:schemeClr val="bg1"/>
                </a:solidFill>
                <a:latin typeface="+mn-lt"/>
              </a:rPr>
              <a:t>MODULE</a:t>
            </a:r>
            <a:r>
              <a:rPr lang="en-US" spc="-300" dirty="0">
                <a:solidFill>
                  <a:srgbClr val="C9F1FF"/>
                </a:solidFill>
              </a:rPr>
              <a:t>SPLIT</a:t>
            </a:r>
            <a:endParaRPr lang="en-IN" spc="-300" dirty="0">
              <a:solidFill>
                <a:srgbClr val="C9F1FF"/>
              </a:solidFill>
            </a:endParaRPr>
          </a:p>
        </p:txBody>
      </p:sp>
      <p:sp>
        <p:nvSpPr>
          <p:cNvPr id="6" name="TextBox 5"/>
          <p:cNvSpPr txBox="1"/>
          <p:nvPr/>
        </p:nvSpPr>
        <p:spPr>
          <a:xfrm>
            <a:off x="7564311" y="6417704"/>
            <a:ext cx="1260923" cy="369332"/>
          </a:xfrm>
          <a:prstGeom prst="rect">
            <a:avLst/>
          </a:prstGeom>
          <a:noFill/>
        </p:spPr>
        <p:txBody>
          <a:bodyPr wrap="none" rtlCol="0">
            <a:spAutoFit/>
          </a:bodyPr>
          <a:lstStyle/>
          <a:p>
            <a:r>
              <a:rPr lang="en-US" b="1" dirty="0">
                <a:solidFill>
                  <a:schemeClr val="bg2">
                    <a:lumMod val="10000"/>
                  </a:schemeClr>
                </a:solidFill>
                <a:latin typeface="+mj-lt"/>
              </a:rPr>
              <a:t>Tree Bagger</a:t>
            </a:r>
            <a:endParaRPr lang="en-IN" b="1" dirty="0">
              <a:solidFill>
                <a:schemeClr val="bg2">
                  <a:lumMod val="10000"/>
                </a:schemeClr>
              </a:solidFill>
              <a:latin typeface="+mj-l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3954" y="2678214"/>
            <a:ext cx="4842092" cy="3631569"/>
          </a:xfrm>
          <a:prstGeom prst="rect">
            <a:avLst/>
          </a:prstGeom>
        </p:spPr>
      </p:pic>
    </p:spTree>
    <p:extLst>
      <p:ext uri="{BB962C8B-B14F-4D97-AF65-F5344CB8AC3E}">
        <p14:creationId xmlns:p14="http://schemas.microsoft.com/office/powerpoint/2010/main" val="2137414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Rectangle 2"/>
          <p:cNvSpPr/>
          <p:nvPr/>
        </p:nvSpPr>
        <p:spPr>
          <a:xfrm>
            <a:off x="4264344" y="70964"/>
            <a:ext cx="7860857" cy="6716072"/>
          </a:xfrm>
          <a:prstGeom prst="rect">
            <a:avLst/>
          </a:prstGeom>
          <a:solidFill>
            <a:srgbClr val="93E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sz="2200" dirty="0">
                <a:solidFill>
                  <a:schemeClr val="bg2">
                    <a:lumMod val="10000"/>
                  </a:schemeClr>
                </a:solidFill>
                <a:latin typeface="+mj-lt"/>
              </a:rPr>
              <a:t>Tree Bagger relies on the Classification Tree and Regression Tree functionality for growing individual </a:t>
            </a:r>
            <a:r>
              <a:rPr lang="en-US" sz="2200" dirty="0" smtClean="0">
                <a:solidFill>
                  <a:schemeClr val="bg2">
                    <a:lumMod val="10000"/>
                  </a:schemeClr>
                </a:solidFill>
                <a:latin typeface="+mj-lt"/>
              </a:rPr>
              <a:t>trees.</a:t>
            </a:r>
          </a:p>
          <a:p>
            <a:pPr marL="342900" indent="-342900" algn="just">
              <a:buFont typeface="Arial" panose="020B0604020202020204" pitchFamily="34" charset="0"/>
              <a:buChar char="•"/>
            </a:pPr>
            <a:r>
              <a:rPr lang="en-US" sz="2200" dirty="0" smtClean="0">
                <a:solidFill>
                  <a:schemeClr val="bg2">
                    <a:lumMod val="10000"/>
                  </a:schemeClr>
                </a:solidFill>
                <a:latin typeface="+mj-lt"/>
              </a:rPr>
              <a:t>In </a:t>
            </a:r>
            <a:r>
              <a:rPr lang="en-US" sz="2200" dirty="0">
                <a:solidFill>
                  <a:schemeClr val="bg2">
                    <a:lumMod val="10000"/>
                  </a:schemeClr>
                </a:solidFill>
                <a:latin typeface="+mj-lt"/>
              </a:rPr>
              <a:t>particular, Classification Tree and Regression Tree accepts the number of features selected at random for each decision split as an optional input argument. </a:t>
            </a: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p:txBody>
      </p:sp>
      <p:sp>
        <p:nvSpPr>
          <p:cNvPr id="2" name="Rectangle 1"/>
          <p:cNvSpPr/>
          <p:nvPr/>
        </p:nvSpPr>
        <p:spPr>
          <a:xfrm>
            <a:off x="5561767" y="70964"/>
            <a:ext cx="6562006" cy="3739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4"/>
          <p:cNvSpPr>
            <a:spLocks noGrp="1"/>
          </p:cNvSpPr>
          <p:nvPr>
            <p:ph type="ctrTitle"/>
          </p:nvPr>
        </p:nvSpPr>
        <p:spPr>
          <a:xfrm>
            <a:off x="-314795" y="2589491"/>
            <a:ext cx="4884415" cy="1068466"/>
          </a:xfrm>
        </p:spPr>
        <p:txBody>
          <a:bodyPr>
            <a:normAutofit/>
          </a:bodyPr>
          <a:lstStyle/>
          <a:p>
            <a:r>
              <a:rPr lang="en-US" b="1" spc="-300" dirty="0">
                <a:solidFill>
                  <a:schemeClr val="bg1"/>
                </a:solidFill>
                <a:latin typeface="+mn-lt"/>
              </a:rPr>
              <a:t>MODULE</a:t>
            </a:r>
            <a:r>
              <a:rPr lang="en-US" spc="-300" dirty="0">
                <a:solidFill>
                  <a:srgbClr val="C9F1FF"/>
                </a:solidFill>
              </a:rPr>
              <a:t>SPLIT</a:t>
            </a:r>
            <a:endParaRPr lang="en-IN" spc="-300" dirty="0">
              <a:solidFill>
                <a:srgbClr val="C9F1FF"/>
              </a:solidFill>
            </a:endParaRPr>
          </a:p>
        </p:txBody>
      </p:sp>
      <p:sp>
        <p:nvSpPr>
          <p:cNvPr id="6" name="TextBox 5"/>
          <p:cNvSpPr txBox="1"/>
          <p:nvPr/>
        </p:nvSpPr>
        <p:spPr>
          <a:xfrm>
            <a:off x="7564311" y="6417704"/>
            <a:ext cx="1260923" cy="369332"/>
          </a:xfrm>
          <a:prstGeom prst="rect">
            <a:avLst/>
          </a:prstGeom>
          <a:noFill/>
        </p:spPr>
        <p:txBody>
          <a:bodyPr wrap="none" rtlCol="0">
            <a:spAutoFit/>
          </a:bodyPr>
          <a:lstStyle/>
          <a:p>
            <a:r>
              <a:rPr lang="en-US" b="1" dirty="0">
                <a:solidFill>
                  <a:schemeClr val="bg2">
                    <a:lumMod val="10000"/>
                  </a:schemeClr>
                </a:solidFill>
                <a:latin typeface="+mj-lt"/>
              </a:rPr>
              <a:t>Tree Bagger</a:t>
            </a:r>
            <a:endParaRPr lang="en-IN" b="1" dirty="0">
              <a:solidFill>
                <a:schemeClr val="bg2">
                  <a:lumMod val="10000"/>
                </a:schemeClr>
              </a:solidFill>
              <a:latin typeface="+mj-l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7772" y="2360534"/>
            <a:ext cx="5334000" cy="4000500"/>
          </a:xfrm>
          <a:prstGeom prst="rect">
            <a:avLst/>
          </a:prstGeom>
        </p:spPr>
      </p:pic>
    </p:spTree>
    <p:extLst>
      <p:ext uri="{BB962C8B-B14F-4D97-AF65-F5344CB8AC3E}">
        <p14:creationId xmlns:p14="http://schemas.microsoft.com/office/powerpoint/2010/main" val="2562023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Rectangle 2"/>
          <p:cNvSpPr/>
          <p:nvPr/>
        </p:nvSpPr>
        <p:spPr>
          <a:xfrm>
            <a:off x="4264344" y="70964"/>
            <a:ext cx="7860857" cy="6716072"/>
          </a:xfrm>
          <a:prstGeom prst="rect">
            <a:avLst/>
          </a:prstGeom>
          <a:solidFill>
            <a:srgbClr val="93E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bg2">
                    <a:lumMod val="10000"/>
                  </a:schemeClr>
                </a:solidFill>
                <a:latin typeface="+mj-lt"/>
              </a:rPr>
              <a:t>1. Obtain and gather raw data.</a:t>
            </a:r>
          </a:p>
          <a:p>
            <a:pPr marL="457200" indent="-457200">
              <a:buAutoNum type="arabicPeriod"/>
            </a:pPr>
            <a:endParaRPr lang="en-US" sz="2400" b="1" dirty="0">
              <a:solidFill>
                <a:schemeClr val="bg2">
                  <a:lumMod val="10000"/>
                </a:schemeClr>
              </a:solidFill>
              <a:latin typeface="+mj-lt"/>
            </a:endParaRPr>
          </a:p>
          <a:p>
            <a:r>
              <a:rPr lang="en-US" sz="2400" b="1" dirty="0">
                <a:solidFill>
                  <a:schemeClr val="bg2">
                    <a:lumMod val="10000"/>
                  </a:schemeClr>
                </a:solidFill>
                <a:latin typeface="+mj-lt"/>
              </a:rPr>
              <a:t>2. Pre-process these raw data sets.</a:t>
            </a:r>
          </a:p>
          <a:p>
            <a:endParaRPr lang="en-US" sz="2400" b="1" dirty="0">
              <a:solidFill>
                <a:schemeClr val="bg2">
                  <a:lumMod val="10000"/>
                </a:schemeClr>
              </a:solidFill>
              <a:latin typeface="+mj-lt"/>
            </a:endParaRPr>
          </a:p>
          <a:p>
            <a:r>
              <a:rPr lang="en-US" sz="2400" b="1" dirty="0">
                <a:solidFill>
                  <a:schemeClr val="bg2">
                    <a:lumMod val="10000"/>
                  </a:schemeClr>
                </a:solidFill>
                <a:latin typeface="+mj-lt"/>
              </a:rPr>
              <a:t>3. Perform data visualization and data analysis.</a:t>
            </a:r>
          </a:p>
          <a:p>
            <a:endParaRPr lang="en-US" sz="2400" b="1" dirty="0">
              <a:solidFill>
                <a:schemeClr val="bg2">
                  <a:lumMod val="10000"/>
                </a:schemeClr>
              </a:solidFill>
              <a:latin typeface="+mj-lt"/>
            </a:endParaRPr>
          </a:p>
          <a:p>
            <a:r>
              <a:rPr lang="en-US" sz="2400" b="1" dirty="0">
                <a:solidFill>
                  <a:schemeClr val="bg2">
                    <a:lumMod val="10000"/>
                  </a:schemeClr>
                </a:solidFill>
                <a:latin typeface="+mj-lt"/>
              </a:rPr>
              <a:t>4. Choose the various algorithm to be implemented.</a:t>
            </a:r>
          </a:p>
          <a:p>
            <a:endParaRPr lang="en-US" sz="2400" b="1" dirty="0">
              <a:solidFill>
                <a:schemeClr val="bg2">
                  <a:lumMod val="10000"/>
                </a:schemeClr>
              </a:solidFill>
              <a:latin typeface="+mj-lt"/>
            </a:endParaRPr>
          </a:p>
          <a:p>
            <a:r>
              <a:rPr lang="en-US" sz="2400" b="1" dirty="0">
                <a:solidFill>
                  <a:schemeClr val="bg2">
                    <a:lumMod val="10000"/>
                  </a:schemeClr>
                </a:solidFill>
                <a:latin typeface="+mj-lt"/>
              </a:rPr>
              <a:t>5. Perform feature selection to enhance the accuracy.</a:t>
            </a:r>
          </a:p>
          <a:p>
            <a:endParaRPr lang="en-US" sz="2400" b="1" dirty="0">
              <a:solidFill>
                <a:schemeClr val="bg2">
                  <a:lumMod val="10000"/>
                </a:schemeClr>
              </a:solidFill>
              <a:latin typeface="+mj-lt"/>
            </a:endParaRPr>
          </a:p>
          <a:p>
            <a:r>
              <a:rPr lang="en-US" sz="2400" b="1" dirty="0">
                <a:solidFill>
                  <a:schemeClr val="bg2">
                    <a:lumMod val="10000"/>
                  </a:schemeClr>
                </a:solidFill>
                <a:latin typeface="+mj-lt"/>
              </a:rPr>
              <a:t>6. Execute algorithms and obtain accurate, precise verification.</a:t>
            </a:r>
          </a:p>
          <a:p>
            <a:endParaRPr lang="en-US" sz="2400" b="1" dirty="0">
              <a:solidFill>
                <a:schemeClr val="bg2">
                  <a:lumMod val="10000"/>
                </a:schemeClr>
              </a:solidFill>
              <a:latin typeface="+mj-lt"/>
            </a:endParaRPr>
          </a:p>
          <a:p>
            <a:r>
              <a:rPr lang="en-US" sz="2400" b="1" dirty="0">
                <a:solidFill>
                  <a:schemeClr val="bg2">
                    <a:lumMod val="10000"/>
                  </a:schemeClr>
                </a:solidFill>
                <a:latin typeface="+mj-lt"/>
              </a:rPr>
              <a:t>7. Final analysis and documentation.</a:t>
            </a:r>
          </a:p>
        </p:txBody>
      </p:sp>
      <p:sp>
        <p:nvSpPr>
          <p:cNvPr id="2" name="Rectangle 1"/>
          <p:cNvSpPr/>
          <p:nvPr/>
        </p:nvSpPr>
        <p:spPr>
          <a:xfrm>
            <a:off x="5561767" y="70964"/>
            <a:ext cx="6562006" cy="3739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4"/>
          <p:cNvSpPr>
            <a:spLocks noGrp="1"/>
          </p:cNvSpPr>
          <p:nvPr>
            <p:ph type="ctrTitle"/>
          </p:nvPr>
        </p:nvSpPr>
        <p:spPr>
          <a:xfrm>
            <a:off x="66799" y="1663758"/>
            <a:ext cx="4121225" cy="2387600"/>
          </a:xfrm>
        </p:spPr>
        <p:txBody>
          <a:bodyPr>
            <a:normAutofit/>
          </a:bodyPr>
          <a:lstStyle/>
          <a:p>
            <a:r>
              <a:rPr lang="en-US" sz="4800" b="1" spc="-300" dirty="0">
                <a:solidFill>
                  <a:schemeClr val="bg1"/>
                </a:solidFill>
                <a:latin typeface="+mn-lt"/>
              </a:rPr>
              <a:t>Implementation</a:t>
            </a:r>
            <a:r>
              <a:rPr lang="en-US" b="1" spc="300" dirty="0">
                <a:solidFill>
                  <a:schemeClr val="bg1"/>
                </a:solidFill>
                <a:latin typeface="+mn-lt"/>
              </a:rPr>
              <a:t/>
            </a:r>
            <a:br>
              <a:rPr lang="en-US" b="1" spc="300" dirty="0">
                <a:solidFill>
                  <a:schemeClr val="bg1"/>
                </a:solidFill>
                <a:latin typeface="+mn-lt"/>
              </a:rPr>
            </a:br>
            <a:r>
              <a:rPr lang="en-US" sz="4400" spc="-300" dirty="0">
                <a:solidFill>
                  <a:srgbClr val="C9F1FF"/>
                </a:solidFill>
              </a:rPr>
              <a:t>Procedure</a:t>
            </a:r>
            <a:endParaRPr lang="en-IN" spc="-300" dirty="0">
              <a:solidFill>
                <a:srgbClr val="C9F1FF"/>
              </a:solidFill>
            </a:endParaRPr>
          </a:p>
        </p:txBody>
      </p:sp>
    </p:spTree>
    <p:extLst>
      <p:ext uri="{BB962C8B-B14F-4D97-AF65-F5344CB8AC3E}">
        <p14:creationId xmlns:p14="http://schemas.microsoft.com/office/powerpoint/2010/main" val="33693287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9" name="Title 4"/>
          <p:cNvSpPr>
            <a:spLocks noGrp="1"/>
          </p:cNvSpPr>
          <p:nvPr>
            <p:ph type="ctrTitle"/>
          </p:nvPr>
        </p:nvSpPr>
        <p:spPr>
          <a:xfrm>
            <a:off x="7622380" y="147283"/>
            <a:ext cx="4884415" cy="1068466"/>
          </a:xfrm>
        </p:spPr>
        <p:txBody>
          <a:bodyPr>
            <a:normAutofit/>
          </a:bodyPr>
          <a:lstStyle/>
          <a:p>
            <a:r>
              <a:rPr lang="en-US" b="1" spc="-300" dirty="0">
                <a:solidFill>
                  <a:srgbClr val="C9F1FF"/>
                </a:solidFill>
                <a:latin typeface="+mn-lt"/>
              </a:rPr>
              <a:t>TOOL</a:t>
            </a:r>
            <a:r>
              <a:rPr lang="en-US" spc="-300" dirty="0">
                <a:solidFill>
                  <a:srgbClr val="C9F1FF"/>
                </a:solidFill>
              </a:rPr>
              <a:t>USED</a:t>
            </a:r>
            <a:endParaRPr lang="en-IN" spc="-300" dirty="0">
              <a:solidFill>
                <a:srgbClr val="C9F1FF"/>
              </a:solidFill>
            </a:endParaRPr>
          </a:p>
        </p:txBody>
      </p:sp>
      <p:sp>
        <p:nvSpPr>
          <p:cNvPr id="7" name="Rectangle 6"/>
          <p:cNvSpPr/>
          <p:nvPr/>
        </p:nvSpPr>
        <p:spPr>
          <a:xfrm>
            <a:off x="295756" y="1826301"/>
            <a:ext cx="11676807" cy="67160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0" b="1" spc="2500" dirty="0">
                <a:solidFill>
                  <a:schemeClr val="bg1"/>
                </a:solidFill>
              </a:rPr>
              <a:t>MATLAB</a:t>
            </a:r>
            <a:endParaRPr lang="en-US" sz="2200" b="1" spc="2500" dirty="0">
              <a:solidFill>
                <a:srgbClr val="B7ECFF"/>
              </a:solidFill>
            </a:endParaRPr>
          </a:p>
          <a:p>
            <a:r>
              <a:rPr lang="en-US" sz="2200" b="1" dirty="0">
                <a:solidFill>
                  <a:schemeClr val="bg1"/>
                </a:solidFill>
                <a:latin typeface="+mj-lt"/>
              </a:rPr>
              <a:t>MATLAB is an unrivaled language for specialized enrolling. It facilitates computation, portrayal, and programming in an easy to-use condition where issues and plans are conveyed in common numerical documentation. Regular uses incorporate:</a:t>
            </a:r>
            <a:endParaRPr lang="en-IN" sz="2200" b="1" dirty="0">
              <a:solidFill>
                <a:schemeClr val="bg1"/>
              </a:solidFill>
              <a:latin typeface="+mj-lt"/>
            </a:endParaRPr>
          </a:p>
          <a:p>
            <a:pPr marL="800100" lvl="1" indent="-342900">
              <a:buFont typeface="Wingdings" panose="05000000000000000000" pitchFamily="2" charset="2"/>
              <a:buChar char="§"/>
            </a:pPr>
            <a:r>
              <a:rPr lang="en-US" sz="2200" dirty="0">
                <a:solidFill>
                  <a:schemeClr val="bg1"/>
                </a:solidFill>
                <a:latin typeface="+mj-lt"/>
              </a:rPr>
              <a:t>Math and calculation </a:t>
            </a:r>
            <a:endParaRPr lang="en-IN" sz="2200" dirty="0">
              <a:solidFill>
                <a:schemeClr val="bg1"/>
              </a:solidFill>
              <a:latin typeface="+mj-lt"/>
            </a:endParaRPr>
          </a:p>
          <a:p>
            <a:pPr marL="800100" lvl="1" indent="-342900">
              <a:buFont typeface="Wingdings" panose="05000000000000000000" pitchFamily="2" charset="2"/>
              <a:buChar char="§"/>
            </a:pPr>
            <a:r>
              <a:rPr lang="en-US" sz="2200" dirty="0">
                <a:solidFill>
                  <a:schemeClr val="bg1"/>
                </a:solidFill>
                <a:latin typeface="+mj-lt"/>
              </a:rPr>
              <a:t>Algorithm improvement </a:t>
            </a:r>
            <a:endParaRPr lang="en-IN" sz="2200" dirty="0">
              <a:solidFill>
                <a:schemeClr val="bg1"/>
              </a:solidFill>
              <a:latin typeface="+mj-lt"/>
            </a:endParaRPr>
          </a:p>
          <a:p>
            <a:pPr marL="800100" lvl="1" indent="-342900">
              <a:buFont typeface="Wingdings" panose="05000000000000000000" pitchFamily="2" charset="2"/>
              <a:buChar char="§"/>
            </a:pPr>
            <a:r>
              <a:rPr lang="en-US" sz="2200" dirty="0">
                <a:solidFill>
                  <a:schemeClr val="bg1"/>
                </a:solidFill>
                <a:latin typeface="+mj-lt"/>
              </a:rPr>
              <a:t>Data securing </a:t>
            </a:r>
            <a:endParaRPr lang="en-IN" sz="2200" dirty="0">
              <a:solidFill>
                <a:schemeClr val="bg1"/>
              </a:solidFill>
              <a:latin typeface="+mj-lt"/>
            </a:endParaRPr>
          </a:p>
          <a:p>
            <a:pPr marL="800100" lvl="1" indent="-342900">
              <a:buFont typeface="Wingdings" panose="05000000000000000000" pitchFamily="2" charset="2"/>
              <a:buChar char="§"/>
            </a:pPr>
            <a:r>
              <a:rPr lang="en-US" sz="2200" dirty="0">
                <a:solidFill>
                  <a:schemeClr val="bg1"/>
                </a:solidFill>
                <a:latin typeface="+mj-lt"/>
              </a:rPr>
              <a:t>Modeling, reproduction, and prototyping </a:t>
            </a:r>
            <a:endParaRPr lang="en-IN" sz="2200" dirty="0">
              <a:solidFill>
                <a:schemeClr val="bg1"/>
              </a:solidFill>
              <a:latin typeface="+mj-lt"/>
            </a:endParaRPr>
          </a:p>
          <a:p>
            <a:pPr marL="800100" lvl="1" indent="-342900">
              <a:buFont typeface="Wingdings" panose="05000000000000000000" pitchFamily="2" charset="2"/>
              <a:buChar char="§"/>
            </a:pPr>
            <a:r>
              <a:rPr lang="en-US" sz="2200" dirty="0">
                <a:solidFill>
                  <a:schemeClr val="bg1"/>
                </a:solidFill>
                <a:latin typeface="+mj-lt"/>
              </a:rPr>
              <a:t>Data investigation, investigation, and representation </a:t>
            </a:r>
            <a:endParaRPr lang="en-IN" sz="2200" dirty="0">
              <a:solidFill>
                <a:schemeClr val="bg1"/>
              </a:solidFill>
              <a:latin typeface="+mj-lt"/>
            </a:endParaRPr>
          </a:p>
          <a:p>
            <a:pPr marL="800100" lvl="1" indent="-342900">
              <a:buFont typeface="Wingdings" panose="05000000000000000000" pitchFamily="2" charset="2"/>
              <a:buChar char="§"/>
            </a:pPr>
            <a:r>
              <a:rPr lang="en-US" sz="2200" dirty="0">
                <a:solidFill>
                  <a:schemeClr val="bg1"/>
                </a:solidFill>
                <a:latin typeface="+mj-lt"/>
              </a:rPr>
              <a:t>Scientific and building illustrations </a:t>
            </a:r>
            <a:endParaRPr lang="en-IN" sz="2200" dirty="0">
              <a:solidFill>
                <a:schemeClr val="bg1"/>
              </a:solidFill>
              <a:latin typeface="+mj-lt"/>
            </a:endParaRPr>
          </a:p>
          <a:p>
            <a:pPr marL="800100" lvl="1" indent="-342900">
              <a:buFont typeface="Wingdings" panose="05000000000000000000" pitchFamily="2" charset="2"/>
              <a:buChar char="§"/>
            </a:pPr>
            <a:r>
              <a:rPr lang="en-US" sz="2200" dirty="0">
                <a:solidFill>
                  <a:schemeClr val="bg1"/>
                </a:solidFill>
                <a:latin typeface="+mj-lt"/>
              </a:rPr>
              <a:t>Application improvement, including graphical UI building </a:t>
            </a:r>
            <a:endParaRPr lang="en-IN" sz="2200" dirty="0">
              <a:solidFill>
                <a:schemeClr val="bg1"/>
              </a:solidFill>
              <a:latin typeface="+mj-lt"/>
            </a:endParaRPr>
          </a:p>
          <a:p>
            <a:endParaRPr lang="en-US" sz="2200" dirty="0">
              <a:solidFill>
                <a:schemeClr val="bg1">
                  <a:alpha val="95000"/>
                </a:schemeClr>
              </a:solidFill>
              <a:sym typeface="+mn-ea"/>
            </a:endParaRPr>
          </a:p>
          <a:p>
            <a:endParaRPr lang="en-US" sz="2200" dirty="0">
              <a:solidFill>
                <a:schemeClr val="bg1">
                  <a:alpha val="95000"/>
                </a:schemeClr>
              </a:solidFill>
              <a:sym typeface="+mn-ea"/>
            </a:endParaRPr>
          </a:p>
          <a:p>
            <a:pPr algn="just"/>
            <a:endParaRPr lang="en-US" sz="6000" b="1" spc="600" dirty="0">
              <a:solidFill>
                <a:schemeClr val="bg1"/>
              </a:solidFill>
              <a:latin typeface="+mj-lt"/>
            </a:endParaRPr>
          </a:p>
          <a:p>
            <a:pPr algn="just"/>
            <a:endParaRPr lang="en-US" sz="6000" b="1" spc="600" dirty="0">
              <a:solidFill>
                <a:schemeClr val="bg1"/>
              </a:solidFill>
              <a:latin typeface="+mj-lt"/>
            </a:endParaRPr>
          </a:p>
        </p:txBody>
      </p:sp>
    </p:spTree>
    <p:extLst>
      <p:ext uri="{BB962C8B-B14F-4D97-AF65-F5344CB8AC3E}">
        <p14:creationId xmlns:p14="http://schemas.microsoft.com/office/powerpoint/2010/main" val="1003157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9" name="Title 4"/>
          <p:cNvSpPr>
            <a:spLocks noGrp="1"/>
          </p:cNvSpPr>
          <p:nvPr>
            <p:ph type="ctrTitle"/>
          </p:nvPr>
        </p:nvSpPr>
        <p:spPr>
          <a:xfrm>
            <a:off x="7622380" y="147283"/>
            <a:ext cx="4884415" cy="1068466"/>
          </a:xfrm>
        </p:spPr>
        <p:txBody>
          <a:bodyPr>
            <a:normAutofit/>
          </a:bodyPr>
          <a:lstStyle/>
          <a:p>
            <a:r>
              <a:rPr lang="en-US" b="1" spc="-300" dirty="0">
                <a:solidFill>
                  <a:srgbClr val="C9F1FF"/>
                </a:solidFill>
                <a:latin typeface="+mn-lt"/>
              </a:rPr>
              <a:t>TOOL</a:t>
            </a:r>
            <a:r>
              <a:rPr lang="en-US" spc="-300" dirty="0">
                <a:solidFill>
                  <a:srgbClr val="C9F1FF"/>
                </a:solidFill>
              </a:rPr>
              <a:t>USED</a:t>
            </a:r>
            <a:endParaRPr lang="en-IN" spc="-300" dirty="0">
              <a:solidFill>
                <a:srgbClr val="C9F1FF"/>
              </a:solidFill>
            </a:endParaRPr>
          </a:p>
        </p:txBody>
      </p:sp>
      <p:sp>
        <p:nvSpPr>
          <p:cNvPr id="7" name="Rectangle 6"/>
          <p:cNvSpPr/>
          <p:nvPr/>
        </p:nvSpPr>
        <p:spPr>
          <a:xfrm>
            <a:off x="295756" y="1215749"/>
            <a:ext cx="11676807" cy="671607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Arial" panose="020B0604020202020204" pitchFamily="34" charset="0"/>
              <a:buChar char="•"/>
            </a:pPr>
            <a:r>
              <a:rPr lang="en-US" sz="2200" dirty="0">
                <a:solidFill>
                  <a:schemeClr val="bg1"/>
                </a:solidFill>
                <a:latin typeface="+mj-lt"/>
              </a:rPr>
              <a:t>MATLAB is an interactive system whose basic data element is an array that does not require dimensioning. </a:t>
            </a:r>
            <a:endParaRPr lang="en-US" sz="2200" dirty="0" smtClean="0">
              <a:solidFill>
                <a:schemeClr val="bg1"/>
              </a:solidFill>
              <a:latin typeface="+mj-lt"/>
            </a:endParaRPr>
          </a:p>
          <a:p>
            <a:pPr marL="342900" indent="-342900">
              <a:buFont typeface="Arial" panose="020B0604020202020204" pitchFamily="34" charset="0"/>
              <a:buChar char="•"/>
            </a:pPr>
            <a:r>
              <a:rPr lang="en-US" sz="2200" dirty="0" smtClean="0">
                <a:solidFill>
                  <a:schemeClr val="bg1"/>
                </a:solidFill>
                <a:latin typeface="+mj-lt"/>
              </a:rPr>
              <a:t>This </a:t>
            </a:r>
            <a:r>
              <a:rPr lang="en-US" sz="2200" dirty="0">
                <a:solidFill>
                  <a:schemeClr val="bg1"/>
                </a:solidFill>
                <a:latin typeface="+mj-lt"/>
              </a:rPr>
              <a:t>allows you to solve many technical computing problems, especially those with matrix and vector formulations, in a fraction of the time it would take to write a program in a scalar non interactive language such as C or Fortran. </a:t>
            </a:r>
            <a:endParaRPr lang="en-US" sz="2200" dirty="0" smtClean="0">
              <a:solidFill>
                <a:schemeClr val="bg1"/>
              </a:solidFill>
              <a:latin typeface="+mj-lt"/>
            </a:endParaRPr>
          </a:p>
          <a:p>
            <a:pPr marL="342900" indent="-342900">
              <a:buFont typeface="Arial" panose="020B0604020202020204" pitchFamily="34" charset="0"/>
              <a:buChar char="•"/>
            </a:pPr>
            <a:r>
              <a:rPr lang="en-US" sz="2200" dirty="0" smtClean="0">
                <a:solidFill>
                  <a:schemeClr val="bg1"/>
                </a:solidFill>
                <a:latin typeface="+mj-lt"/>
              </a:rPr>
              <a:t>The </a:t>
            </a:r>
            <a:r>
              <a:rPr lang="en-US" sz="2200" dirty="0">
                <a:solidFill>
                  <a:schemeClr val="bg1"/>
                </a:solidFill>
                <a:latin typeface="+mj-lt"/>
              </a:rPr>
              <a:t>name MATLAB stands for matrix laboratory. MATLAB was originally written to provide easy access to matrix software developed by the LINPACK and EISPACK projects. </a:t>
            </a:r>
            <a:endParaRPr lang="en-US" sz="2200" dirty="0" smtClean="0">
              <a:solidFill>
                <a:schemeClr val="bg1"/>
              </a:solidFill>
              <a:latin typeface="+mj-lt"/>
            </a:endParaRPr>
          </a:p>
          <a:p>
            <a:pPr marL="342900" indent="-342900">
              <a:buFont typeface="Arial" panose="020B0604020202020204" pitchFamily="34" charset="0"/>
              <a:buChar char="•"/>
            </a:pPr>
            <a:r>
              <a:rPr lang="en-US" sz="2200" dirty="0" smtClean="0">
                <a:solidFill>
                  <a:schemeClr val="bg1"/>
                </a:solidFill>
                <a:latin typeface="+mj-lt"/>
              </a:rPr>
              <a:t>Today</a:t>
            </a:r>
            <a:r>
              <a:rPr lang="en-US" sz="2200" dirty="0">
                <a:solidFill>
                  <a:schemeClr val="bg1"/>
                </a:solidFill>
                <a:latin typeface="+mj-lt"/>
              </a:rPr>
              <a:t>, MATLAB engines incorporate the LAPACK and BLAS libraries, embedding the state of the art in software for matrix computation.</a:t>
            </a:r>
          </a:p>
          <a:p>
            <a:endParaRPr lang="en-US" sz="2200" b="1" dirty="0">
              <a:solidFill>
                <a:schemeClr val="bg1"/>
              </a:solidFill>
              <a:latin typeface="+mj-lt"/>
            </a:endParaRPr>
          </a:p>
          <a:p>
            <a:r>
              <a:rPr lang="en-US" sz="2400" b="1" dirty="0">
                <a:solidFill>
                  <a:schemeClr val="bg1"/>
                </a:solidFill>
                <a:latin typeface="+mj-lt"/>
              </a:rPr>
              <a:t>MATLAB MATHEMATICAL FUNCTION LIBRARY</a:t>
            </a:r>
            <a:endParaRPr lang="en-IN" sz="2400" b="1" dirty="0">
              <a:solidFill>
                <a:schemeClr val="bg1"/>
              </a:solidFill>
              <a:latin typeface="+mj-lt"/>
            </a:endParaRPr>
          </a:p>
          <a:p>
            <a:r>
              <a:rPr lang="en-US" sz="2200" dirty="0">
                <a:solidFill>
                  <a:schemeClr val="bg1"/>
                </a:solidFill>
                <a:latin typeface="+mj-lt"/>
              </a:rPr>
              <a:t>This is a vast collection of computational algorithms ranging from elementary functions, like sum, sine, cosine, and complex arithmetic, to more sophisticated functions like matrix inverse, matrix eigenvalues, Bessel functions, and fast Fourier transforms.</a:t>
            </a:r>
            <a:endParaRPr lang="en-US" sz="2200" dirty="0">
              <a:solidFill>
                <a:schemeClr val="bg1"/>
              </a:solidFill>
              <a:latin typeface="+mj-lt"/>
              <a:sym typeface="+mn-ea"/>
            </a:endParaRPr>
          </a:p>
          <a:p>
            <a:pPr algn="just"/>
            <a:endParaRPr lang="en-US" sz="2200" b="1" spc="600" dirty="0">
              <a:solidFill>
                <a:schemeClr val="bg1"/>
              </a:solidFill>
              <a:latin typeface="+mj-lt"/>
            </a:endParaRPr>
          </a:p>
          <a:p>
            <a:pPr algn="just"/>
            <a:endParaRPr lang="en-US" sz="2200" b="1" spc="600" dirty="0">
              <a:solidFill>
                <a:schemeClr val="bg1"/>
              </a:solidFill>
              <a:latin typeface="+mj-lt"/>
            </a:endParaRPr>
          </a:p>
        </p:txBody>
      </p:sp>
    </p:spTree>
    <p:extLst>
      <p:ext uri="{BB962C8B-B14F-4D97-AF65-F5344CB8AC3E}">
        <p14:creationId xmlns:p14="http://schemas.microsoft.com/office/powerpoint/2010/main" val="4175553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9" name="Title 4"/>
          <p:cNvSpPr>
            <a:spLocks noGrp="1"/>
          </p:cNvSpPr>
          <p:nvPr>
            <p:ph type="ctrTitle"/>
          </p:nvPr>
        </p:nvSpPr>
        <p:spPr>
          <a:xfrm>
            <a:off x="-85839" y="2513172"/>
            <a:ext cx="4121227" cy="1068466"/>
          </a:xfrm>
        </p:spPr>
        <p:txBody>
          <a:bodyPr>
            <a:normAutofit fontScale="90000"/>
          </a:bodyPr>
          <a:lstStyle/>
          <a:p>
            <a:r>
              <a:rPr lang="en-US" b="1" spc="-300" dirty="0">
                <a:solidFill>
                  <a:srgbClr val="C9F1FF"/>
                </a:solidFill>
                <a:latin typeface="+mn-lt"/>
              </a:rPr>
              <a:t>CODE</a:t>
            </a:r>
            <a:r>
              <a:rPr lang="en-US" spc="-300" dirty="0">
                <a:solidFill>
                  <a:srgbClr val="C9F1FF"/>
                </a:solidFill>
              </a:rPr>
              <a:t>SNIPPETS</a:t>
            </a:r>
            <a:endParaRPr lang="en-IN" spc="-300" dirty="0">
              <a:solidFill>
                <a:srgbClr val="C9F1FF"/>
              </a:solidFill>
            </a:endParaRPr>
          </a:p>
        </p:txBody>
      </p:sp>
      <p:sp>
        <p:nvSpPr>
          <p:cNvPr id="3" name="Rectangle 2">
            <a:extLst>
              <a:ext uri="{FF2B5EF4-FFF2-40B4-BE49-F238E27FC236}">
                <a16:creationId xmlns="" xmlns:a16="http://schemas.microsoft.com/office/drawing/2014/main" id="{F039F6AB-C14C-4ACC-AF17-6E30C8C40F3E}"/>
              </a:ext>
            </a:extLst>
          </p:cNvPr>
          <p:cNvSpPr/>
          <p:nvPr/>
        </p:nvSpPr>
        <p:spPr>
          <a:xfrm>
            <a:off x="4035388" y="70964"/>
            <a:ext cx="8089814" cy="6716072"/>
          </a:xfrm>
          <a:prstGeom prst="rect">
            <a:avLst/>
          </a:prstGeom>
          <a:solidFill>
            <a:srgbClr val="93E3FF">
              <a:alpha val="5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b="1" dirty="0">
                <a:solidFill>
                  <a:schemeClr val="bg2">
                    <a:lumMod val="10000"/>
                  </a:schemeClr>
                </a:solidFill>
                <a:latin typeface="+mj-lt"/>
              </a:rPr>
              <a:t>S</a:t>
            </a:r>
          </a:p>
          <a:p>
            <a:pPr algn="just"/>
            <a:r>
              <a:rPr lang="en-US" b="1" dirty="0">
                <a:solidFill>
                  <a:schemeClr val="bg2">
                    <a:lumMod val="10000"/>
                  </a:schemeClr>
                </a:solidFill>
                <a:latin typeface="+mj-lt"/>
              </a:rPr>
              <a:t>V</a:t>
            </a:r>
          </a:p>
          <a:p>
            <a:pPr algn="just"/>
            <a:r>
              <a:rPr lang="en-US" b="1" dirty="0">
                <a:solidFill>
                  <a:schemeClr val="bg2">
                    <a:lumMod val="10000"/>
                  </a:schemeClr>
                </a:solidFill>
                <a:latin typeface="+mj-lt"/>
              </a:rPr>
              <a:t>M</a:t>
            </a:r>
          </a:p>
          <a:p>
            <a:pPr algn="just"/>
            <a:endParaRPr lang="en-US" b="1" dirty="0">
              <a:solidFill>
                <a:schemeClr val="bg2">
                  <a:lumMod val="10000"/>
                </a:schemeClr>
              </a:solidFill>
              <a:latin typeface="+mj-lt"/>
            </a:endParaRPr>
          </a:p>
          <a:p>
            <a:pPr algn="just"/>
            <a:endParaRPr lang="en-US" b="1" dirty="0">
              <a:solidFill>
                <a:schemeClr val="bg2">
                  <a:lumMod val="10000"/>
                </a:schemeClr>
              </a:solidFill>
              <a:latin typeface="+mj-lt"/>
            </a:endParaRPr>
          </a:p>
          <a:p>
            <a:pPr algn="just"/>
            <a:endParaRPr lang="en-US" b="1" dirty="0">
              <a:solidFill>
                <a:schemeClr val="bg2">
                  <a:lumMod val="10000"/>
                </a:schemeClr>
              </a:solidFill>
              <a:latin typeface="+mj-lt"/>
            </a:endParaRPr>
          </a:p>
          <a:p>
            <a:pPr algn="just"/>
            <a:endParaRPr lang="en-US" b="1" dirty="0">
              <a:solidFill>
                <a:schemeClr val="bg2">
                  <a:lumMod val="10000"/>
                </a:schemeClr>
              </a:solidFill>
              <a:latin typeface="+mj-lt"/>
            </a:endParaRPr>
          </a:p>
          <a:p>
            <a:pPr algn="just"/>
            <a:endParaRPr lang="en-US" b="1" dirty="0">
              <a:solidFill>
                <a:schemeClr val="bg2">
                  <a:lumMod val="10000"/>
                </a:schemeClr>
              </a:solidFill>
              <a:latin typeface="+mj-lt"/>
            </a:endParaRPr>
          </a:p>
          <a:p>
            <a:pPr algn="just"/>
            <a:endParaRPr lang="en-US" b="1" dirty="0">
              <a:solidFill>
                <a:schemeClr val="bg2">
                  <a:lumMod val="10000"/>
                </a:schemeClr>
              </a:solidFill>
              <a:latin typeface="+mj-lt"/>
            </a:endParaRPr>
          </a:p>
          <a:p>
            <a:pPr algn="just"/>
            <a:r>
              <a:rPr lang="en-US" b="1" dirty="0">
                <a:solidFill>
                  <a:schemeClr val="bg2">
                    <a:lumMod val="10000"/>
                  </a:schemeClr>
                </a:solidFill>
                <a:latin typeface="+mj-lt"/>
              </a:rPr>
              <a:t>D</a:t>
            </a:r>
          </a:p>
          <a:p>
            <a:pPr algn="just"/>
            <a:r>
              <a:rPr lang="en-US" b="1" dirty="0">
                <a:solidFill>
                  <a:schemeClr val="bg2">
                    <a:lumMod val="10000"/>
                  </a:schemeClr>
                </a:solidFill>
                <a:latin typeface="+mj-lt"/>
              </a:rPr>
              <a:t>T</a:t>
            </a:r>
          </a:p>
          <a:p>
            <a:pPr algn="just"/>
            <a:endParaRPr lang="en-US" b="1" dirty="0">
              <a:solidFill>
                <a:schemeClr val="bg2">
                  <a:lumMod val="10000"/>
                </a:schemeClr>
              </a:solidFill>
              <a:latin typeface="+mj-lt"/>
            </a:endParaRPr>
          </a:p>
          <a:p>
            <a:pPr algn="just"/>
            <a:endParaRPr lang="en-US" b="1" dirty="0">
              <a:solidFill>
                <a:schemeClr val="bg2">
                  <a:lumMod val="10000"/>
                </a:schemeClr>
              </a:solidFill>
              <a:latin typeface="+mj-lt"/>
            </a:endParaRPr>
          </a:p>
          <a:p>
            <a:pPr algn="just"/>
            <a:endParaRPr lang="en-US" b="1" dirty="0">
              <a:solidFill>
                <a:schemeClr val="bg2">
                  <a:lumMod val="10000"/>
                </a:schemeClr>
              </a:solidFill>
              <a:latin typeface="+mj-lt"/>
            </a:endParaRPr>
          </a:p>
          <a:p>
            <a:pPr algn="just"/>
            <a:endParaRPr lang="en-US" b="1" dirty="0">
              <a:solidFill>
                <a:schemeClr val="bg2">
                  <a:lumMod val="10000"/>
                </a:schemeClr>
              </a:solidFill>
              <a:latin typeface="+mj-lt"/>
            </a:endParaRPr>
          </a:p>
          <a:p>
            <a:pPr algn="just"/>
            <a:endParaRPr lang="en-US" b="1" dirty="0">
              <a:solidFill>
                <a:schemeClr val="bg2">
                  <a:lumMod val="10000"/>
                </a:schemeClr>
              </a:solidFill>
              <a:latin typeface="+mj-lt"/>
            </a:endParaRPr>
          </a:p>
          <a:p>
            <a:pPr algn="just"/>
            <a:endParaRPr lang="en-US" b="1" dirty="0">
              <a:solidFill>
                <a:schemeClr val="bg2">
                  <a:lumMod val="10000"/>
                </a:schemeClr>
              </a:solidFill>
              <a:latin typeface="+mj-lt"/>
            </a:endParaRPr>
          </a:p>
          <a:p>
            <a:pPr algn="just"/>
            <a:r>
              <a:rPr lang="en-US" b="1" dirty="0">
                <a:solidFill>
                  <a:schemeClr val="bg2">
                    <a:lumMod val="10000"/>
                  </a:schemeClr>
                </a:solidFill>
                <a:latin typeface="+mj-lt"/>
              </a:rPr>
              <a:t>T</a:t>
            </a:r>
          </a:p>
          <a:p>
            <a:pPr algn="just"/>
            <a:r>
              <a:rPr lang="en-US" b="1" dirty="0">
                <a:solidFill>
                  <a:schemeClr val="bg2">
                    <a:lumMod val="10000"/>
                  </a:schemeClr>
                </a:solidFill>
                <a:latin typeface="+mj-lt"/>
              </a:rPr>
              <a:t>B</a:t>
            </a:r>
          </a:p>
          <a:p>
            <a:pPr algn="just"/>
            <a:endParaRPr lang="en-US" sz="2200" b="1" dirty="0">
              <a:solidFill>
                <a:schemeClr val="bg1"/>
              </a:solidFill>
              <a:latin typeface="+mj-lt"/>
            </a:endParaRPr>
          </a:p>
        </p:txBody>
      </p:sp>
      <p:pic>
        <p:nvPicPr>
          <p:cNvPr id="4" name="Picture 3">
            <a:extLst>
              <a:ext uri="{FF2B5EF4-FFF2-40B4-BE49-F238E27FC236}">
                <a16:creationId xmlns="" xmlns:a16="http://schemas.microsoft.com/office/drawing/2014/main" id="{5F418841-249E-40EA-958B-2964A16E2DAA}"/>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40663" y="70964"/>
            <a:ext cx="7784538" cy="2034540"/>
          </a:xfrm>
          <a:prstGeom prst="rect">
            <a:avLst/>
          </a:prstGeom>
          <a:noFill/>
          <a:ln>
            <a:noFill/>
          </a:ln>
        </p:spPr>
      </p:pic>
      <p:pic>
        <p:nvPicPr>
          <p:cNvPr id="5" name="Picture 4">
            <a:extLst>
              <a:ext uri="{FF2B5EF4-FFF2-40B4-BE49-F238E27FC236}">
                <a16:creationId xmlns="" xmlns:a16="http://schemas.microsoft.com/office/drawing/2014/main" id="{7499F4AB-F83C-4AF3-8B28-2FCE4B098039}"/>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340663" y="2157651"/>
            <a:ext cx="7784538" cy="2034539"/>
          </a:xfrm>
          <a:prstGeom prst="rect">
            <a:avLst/>
          </a:prstGeom>
          <a:noFill/>
          <a:ln>
            <a:noFill/>
          </a:ln>
        </p:spPr>
      </p:pic>
      <p:pic>
        <p:nvPicPr>
          <p:cNvPr id="6" name="Picture 5">
            <a:extLst>
              <a:ext uri="{FF2B5EF4-FFF2-40B4-BE49-F238E27FC236}">
                <a16:creationId xmlns="" xmlns:a16="http://schemas.microsoft.com/office/drawing/2014/main" id="{7245F29E-ABF9-437D-823A-2B5036025C7D}"/>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340663" y="4244337"/>
            <a:ext cx="7784538" cy="2542700"/>
          </a:xfrm>
          <a:prstGeom prst="rect">
            <a:avLst/>
          </a:prstGeom>
          <a:noFill/>
          <a:ln>
            <a:noFill/>
          </a:ln>
        </p:spPr>
      </p:pic>
    </p:spTree>
    <p:extLst>
      <p:ext uri="{BB962C8B-B14F-4D97-AF65-F5344CB8AC3E}">
        <p14:creationId xmlns:p14="http://schemas.microsoft.com/office/powerpoint/2010/main" val="2170624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9" name="Title 4"/>
          <p:cNvSpPr>
            <a:spLocks noGrp="1"/>
          </p:cNvSpPr>
          <p:nvPr>
            <p:ph type="ctrTitle"/>
          </p:nvPr>
        </p:nvSpPr>
        <p:spPr>
          <a:xfrm>
            <a:off x="6791882" y="0"/>
            <a:ext cx="5380489" cy="1068466"/>
          </a:xfrm>
        </p:spPr>
        <p:txBody>
          <a:bodyPr>
            <a:normAutofit/>
          </a:bodyPr>
          <a:lstStyle/>
          <a:p>
            <a:r>
              <a:rPr lang="en-US" b="1" spc="2400" dirty="0">
                <a:solidFill>
                  <a:srgbClr val="B7ECFF"/>
                </a:solidFill>
                <a:latin typeface="+mn-lt"/>
              </a:rPr>
              <a:t>OUTPUTS</a:t>
            </a:r>
            <a:endParaRPr lang="en-IN" spc="2400" dirty="0">
              <a:solidFill>
                <a:srgbClr val="B7ECFF"/>
              </a:solidFill>
            </a:endParaRPr>
          </a:p>
        </p:txBody>
      </p:sp>
      <p:grpSp>
        <p:nvGrpSpPr>
          <p:cNvPr id="8" name="Group 7"/>
          <p:cNvGrpSpPr/>
          <p:nvPr/>
        </p:nvGrpSpPr>
        <p:grpSpPr>
          <a:xfrm>
            <a:off x="143118" y="2665809"/>
            <a:ext cx="11828789" cy="2747485"/>
            <a:chOff x="143118" y="3276361"/>
            <a:chExt cx="11828789" cy="2747485"/>
          </a:xfrm>
        </p:grpSpPr>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118" y="3837638"/>
              <a:ext cx="3662656" cy="2132118"/>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097781" y="3837638"/>
              <a:ext cx="3874126" cy="2186208"/>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3993806" y="3837638"/>
              <a:ext cx="3915942" cy="2121516"/>
            </a:xfrm>
            <a:prstGeom prst="rect">
              <a:avLst/>
            </a:prstGeom>
          </p:spPr>
        </p:pic>
        <p:sp>
          <p:nvSpPr>
            <p:cNvPr id="7" name="TextBox 6"/>
            <p:cNvSpPr txBox="1"/>
            <p:nvPr/>
          </p:nvSpPr>
          <p:spPr>
            <a:xfrm>
              <a:off x="491893" y="3276362"/>
              <a:ext cx="2965107" cy="430887"/>
            </a:xfrm>
            <a:prstGeom prst="rect">
              <a:avLst/>
            </a:prstGeom>
            <a:noFill/>
          </p:spPr>
          <p:txBody>
            <a:bodyPr wrap="none" rtlCol="0">
              <a:spAutoFit/>
            </a:bodyPr>
            <a:lstStyle/>
            <a:p>
              <a:r>
                <a:rPr lang="en-US" sz="2200" b="1" dirty="0">
                  <a:solidFill>
                    <a:schemeClr val="bg1"/>
                  </a:solidFill>
                  <a:latin typeface="+mj-lt"/>
                </a:rPr>
                <a:t>Support Vector Machine</a:t>
              </a:r>
              <a:endParaRPr lang="en-IN" sz="2200" b="1" dirty="0">
                <a:solidFill>
                  <a:schemeClr val="bg1"/>
                </a:solidFill>
                <a:latin typeface="+mj-lt"/>
              </a:endParaRPr>
            </a:p>
          </p:txBody>
        </p:sp>
        <p:sp>
          <p:nvSpPr>
            <p:cNvPr id="10" name="TextBox 9"/>
            <p:cNvSpPr txBox="1"/>
            <p:nvPr/>
          </p:nvSpPr>
          <p:spPr>
            <a:xfrm>
              <a:off x="5203143" y="3276362"/>
              <a:ext cx="1497269" cy="430887"/>
            </a:xfrm>
            <a:prstGeom prst="rect">
              <a:avLst/>
            </a:prstGeom>
            <a:noFill/>
          </p:spPr>
          <p:txBody>
            <a:bodyPr wrap="none" rtlCol="0">
              <a:spAutoFit/>
            </a:bodyPr>
            <a:lstStyle/>
            <a:p>
              <a:r>
                <a:rPr lang="en-US" sz="2200" b="1" dirty="0">
                  <a:solidFill>
                    <a:schemeClr val="bg1"/>
                  </a:solidFill>
                  <a:latin typeface="+mj-lt"/>
                </a:rPr>
                <a:t>Tree Bagger</a:t>
              </a:r>
              <a:endParaRPr lang="en-IN" sz="2200" b="1" dirty="0">
                <a:solidFill>
                  <a:schemeClr val="bg1"/>
                </a:solidFill>
                <a:latin typeface="+mj-lt"/>
              </a:endParaRPr>
            </a:p>
          </p:txBody>
        </p:sp>
        <p:sp>
          <p:nvSpPr>
            <p:cNvPr id="11" name="TextBox 10"/>
            <p:cNvSpPr txBox="1"/>
            <p:nvPr/>
          </p:nvSpPr>
          <p:spPr>
            <a:xfrm>
              <a:off x="9201603" y="3276361"/>
              <a:ext cx="1666482" cy="430887"/>
            </a:xfrm>
            <a:prstGeom prst="rect">
              <a:avLst/>
            </a:prstGeom>
            <a:noFill/>
          </p:spPr>
          <p:txBody>
            <a:bodyPr wrap="none" rtlCol="0">
              <a:spAutoFit/>
            </a:bodyPr>
            <a:lstStyle/>
            <a:p>
              <a:r>
                <a:rPr lang="en-US" sz="2200" b="1" dirty="0">
                  <a:solidFill>
                    <a:schemeClr val="bg1"/>
                  </a:solidFill>
                  <a:latin typeface="+mj-lt"/>
                </a:rPr>
                <a:t>Decision Tree</a:t>
              </a:r>
              <a:endParaRPr lang="en-IN" sz="2200" b="1" dirty="0">
                <a:solidFill>
                  <a:schemeClr val="bg1"/>
                </a:solidFill>
                <a:latin typeface="+mj-lt"/>
              </a:endParaRPr>
            </a:p>
          </p:txBody>
        </p:sp>
      </p:grpSp>
      <p:sp>
        <p:nvSpPr>
          <p:cNvPr id="12" name="TextBox 11"/>
          <p:cNvSpPr txBox="1"/>
          <p:nvPr/>
        </p:nvSpPr>
        <p:spPr>
          <a:xfrm>
            <a:off x="9536560" y="6203511"/>
            <a:ext cx="2435347" cy="430887"/>
          </a:xfrm>
          <a:prstGeom prst="rect">
            <a:avLst/>
          </a:prstGeom>
          <a:noFill/>
        </p:spPr>
        <p:txBody>
          <a:bodyPr wrap="none" rtlCol="0">
            <a:spAutoFit/>
          </a:bodyPr>
          <a:lstStyle/>
          <a:p>
            <a:r>
              <a:rPr lang="en-US" sz="2200" b="1" dirty="0">
                <a:solidFill>
                  <a:schemeClr val="bg1"/>
                </a:solidFill>
                <a:latin typeface="+mj-lt"/>
              </a:rPr>
              <a:t>Evaluation Matrices</a:t>
            </a:r>
            <a:endParaRPr lang="en-IN" sz="2200" b="1" dirty="0">
              <a:solidFill>
                <a:schemeClr val="bg1"/>
              </a:solidFill>
              <a:latin typeface="+mj-lt"/>
            </a:endParaRPr>
          </a:p>
        </p:txBody>
      </p:sp>
    </p:spTree>
    <p:extLst>
      <p:ext uri="{BB962C8B-B14F-4D97-AF65-F5344CB8AC3E}">
        <p14:creationId xmlns:p14="http://schemas.microsoft.com/office/powerpoint/2010/main" val="1454948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5" name="Title 4"/>
          <p:cNvSpPr>
            <a:spLocks noGrp="1"/>
          </p:cNvSpPr>
          <p:nvPr>
            <p:ph type="ctrTitle"/>
          </p:nvPr>
        </p:nvSpPr>
        <p:spPr>
          <a:xfrm>
            <a:off x="295757" y="261419"/>
            <a:ext cx="11829444" cy="1793839"/>
          </a:xfrm>
        </p:spPr>
        <p:txBody>
          <a:bodyPr>
            <a:normAutofit/>
          </a:bodyPr>
          <a:lstStyle/>
          <a:p>
            <a:pPr algn="l"/>
            <a:r>
              <a:rPr lang="en-US" b="1" spc="-300" dirty="0">
                <a:solidFill>
                  <a:schemeClr val="bg1"/>
                </a:solidFill>
                <a:latin typeface="+mn-lt"/>
              </a:rPr>
              <a:t>Members</a:t>
            </a:r>
            <a:r>
              <a:rPr lang="en-US" b="1" spc="300" dirty="0">
                <a:solidFill>
                  <a:schemeClr val="bg1"/>
                </a:solidFill>
                <a:latin typeface="+mn-lt"/>
              </a:rPr>
              <a:t/>
            </a:r>
            <a:br>
              <a:rPr lang="en-US" b="1" spc="300" dirty="0">
                <a:solidFill>
                  <a:schemeClr val="bg1"/>
                </a:solidFill>
                <a:latin typeface="+mn-lt"/>
              </a:rPr>
            </a:br>
            <a:r>
              <a:rPr lang="en-US" spc="-150" dirty="0">
                <a:solidFill>
                  <a:srgbClr val="C9F1FF"/>
                </a:solidFill>
              </a:rPr>
              <a:t>Team Alpha II</a:t>
            </a:r>
            <a:endParaRPr lang="en-IN" spc="-150" dirty="0">
              <a:solidFill>
                <a:srgbClr val="C9F1FF"/>
              </a:solidFill>
            </a:endParaRPr>
          </a:p>
        </p:txBody>
      </p:sp>
      <p:sp>
        <p:nvSpPr>
          <p:cNvPr id="6" name="Subtitle 5"/>
          <p:cNvSpPr>
            <a:spLocks noGrp="1"/>
          </p:cNvSpPr>
          <p:nvPr>
            <p:ph type="subTitle" idx="1"/>
          </p:nvPr>
        </p:nvSpPr>
        <p:spPr>
          <a:xfrm>
            <a:off x="372076" y="2971086"/>
            <a:ext cx="5800244" cy="2060613"/>
          </a:xfrm>
        </p:spPr>
        <p:txBody>
          <a:bodyPr>
            <a:normAutofit/>
          </a:bodyPr>
          <a:lstStyle/>
          <a:p>
            <a:pPr algn="just"/>
            <a:r>
              <a:rPr lang="en-US" b="1" dirty="0">
                <a:solidFill>
                  <a:schemeClr val="bg2">
                    <a:lumMod val="10000"/>
                  </a:schemeClr>
                </a:solidFill>
                <a:latin typeface="+mj-lt"/>
                <a:cs typeface="+mj-lt"/>
              </a:rPr>
              <a:t>RA1611008010189	</a:t>
            </a:r>
            <a:r>
              <a:rPr lang="en-US" b="1" dirty="0">
                <a:solidFill>
                  <a:srgbClr val="C9F1FF"/>
                </a:solidFill>
                <a:latin typeface="+mj-lt"/>
                <a:cs typeface="+mj-lt"/>
              </a:rPr>
              <a:t>Vaibhav Dadhich</a:t>
            </a:r>
          </a:p>
          <a:p>
            <a:pPr algn="just"/>
            <a:r>
              <a:rPr lang="en-US" b="1" dirty="0">
                <a:solidFill>
                  <a:schemeClr val="bg2">
                    <a:lumMod val="10000"/>
                  </a:schemeClr>
                </a:solidFill>
                <a:latin typeface="+mj-lt"/>
                <a:cs typeface="+mj-lt"/>
              </a:rPr>
              <a:t>RA1611008010285	</a:t>
            </a:r>
            <a:r>
              <a:rPr lang="en-US" b="1" dirty="0">
                <a:solidFill>
                  <a:srgbClr val="C9F1FF"/>
                </a:solidFill>
                <a:latin typeface="+mj-lt"/>
                <a:cs typeface="+mj-lt"/>
              </a:rPr>
              <a:t>Mohnish Khera</a:t>
            </a:r>
          </a:p>
          <a:p>
            <a:pPr algn="just"/>
            <a:r>
              <a:rPr lang="en-US" b="1" dirty="0">
                <a:solidFill>
                  <a:schemeClr val="bg2">
                    <a:lumMod val="10000"/>
                  </a:schemeClr>
                </a:solidFill>
                <a:latin typeface="+mj-lt"/>
                <a:cs typeface="+mj-lt"/>
              </a:rPr>
              <a:t>RA1611008010441	</a:t>
            </a:r>
            <a:r>
              <a:rPr lang="en-US" b="1" dirty="0">
                <a:solidFill>
                  <a:srgbClr val="C9F1FF"/>
                </a:solidFill>
                <a:latin typeface="+mj-lt"/>
                <a:cs typeface="+mj-lt"/>
              </a:rPr>
              <a:t>Manu Anand</a:t>
            </a:r>
          </a:p>
          <a:p>
            <a:pPr algn="just"/>
            <a:r>
              <a:rPr lang="en-US" b="1" dirty="0">
                <a:solidFill>
                  <a:schemeClr val="bg2">
                    <a:lumMod val="10000"/>
                  </a:schemeClr>
                </a:solidFill>
                <a:latin typeface="+mj-lt"/>
                <a:cs typeface="+mj-lt"/>
              </a:rPr>
              <a:t>RA1611008010677	</a:t>
            </a:r>
            <a:r>
              <a:rPr lang="en-US" b="1" dirty="0">
                <a:solidFill>
                  <a:srgbClr val="C9F1FF"/>
                </a:solidFill>
                <a:latin typeface="+mj-lt"/>
                <a:cs typeface="+mj-lt"/>
              </a:rPr>
              <a:t>Pranav Jha</a:t>
            </a:r>
          </a:p>
        </p:txBody>
      </p:sp>
      <p:sp>
        <p:nvSpPr>
          <p:cNvPr id="7" name="Title 4"/>
          <p:cNvSpPr txBox="1">
            <a:spLocks/>
          </p:cNvSpPr>
          <p:nvPr/>
        </p:nvSpPr>
        <p:spPr>
          <a:xfrm>
            <a:off x="143119" y="4879061"/>
            <a:ext cx="11829444" cy="179383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5000" b="1" spc="-300" dirty="0">
                <a:solidFill>
                  <a:schemeClr val="bg1"/>
                </a:solidFill>
                <a:latin typeface="+mn-lt"/>
              </a:rPr>
              <a:t>Guided by</a:t>
            </a:r>
            <a:r>
              <a:rPr lang="en-US" sz="5000" b="1" spc="300" dirty="0">
                <a:solidFill>
                  <a:schemeClr val="bg1"/>
                </a:solidFill>
                <a:latin typeface="+mn-lt"/>
              </a:rPr>
              <a:t/>
            </a:r>
            <a:br>
              <a:rPr lang="en-US" sz="5000" b="1" spc="300" dirty="0">
                <a:solidFill>
                  <a:schemeClr val="bg1"/>
                </a:solidFill>
                <a:latin typeface="+mn-lt"/>
              </a:rPr>
            </a:br>
            <a:r>
              <a:rPr lang="en-US" sz="5000" spc="-150" dirty="0">
                <a:solidFill>
                  <a:srgbClr val="C9F1FF"/>
                </a:solidFill>
              </a:rPr>
              <a:t>Ms. Geetha</a:t>
            </a:r>
            <a:endParaRPr lang="en-IN" sz="5000" spc="-150" dirty="0">
              <a:solidFill>
                <a:srgbClr val="C9F1FF"/>
              </a:solidFill>
            </a:endParaRPr>
          </a:p>
        </p:txBody>
      </p:sp>
    </p:spTree>
    <p:extLst>
      <p:ext uri="{BB962C8B-B14F-4D97-AF65-F5344CB8AC3E}">
        <p14:creationId xmlns:p14="http://schemas.microsoft.com/office/powerpoint/2010/main" val="535114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9" name="Title 4"/>
          <p:cNvSpPr>
            <a:spLocks noGrp="1"/>
          </p:cNvSpPr>
          <p:nvPr>
            <p:ph type="ctrTitle"/>
          </p:nvPr>
        </p:nvSpPr>
        <p:spPr>
          <a:xfrm>
            <a:off x="6806396" y="80148"/>
            <a:ext cx="5380489" cy="1068466"/>
          </a:xfrm>
        </p:spPr>
        <p:txBody>
          <a:bodyPr>
            <a:normAutofit/>
          </a:bodyPr>
          <a:lstStyle/>
          <a:p>
            <a:r>
              <a:rPr lang="en-US" b="1" spc="2400" dirty="0">
                <a:solidFill>
                  <a:srgbClr val="B7ECFF"/>
                </a:solidFill>
                <a:latin typeface="+mn-lt"/>
              </a:rPr>
              <a:t>RESULTS</a:t>
            </a:r>
            <a:endParaRPr lang="en-IN" spc="2400" dirty="0">
              <a:solidFill>
                <a:srgbClr val="B7ECFF"/>
              </a:solidFill>
            </a:endParaRPr>
          </a:p>
        </p:txBody>
      </p:sp>
      <p:sp>
        <p:nvSpPr>
          <p:cNvPr id="2" name="Rectangle 2"/>
          <p:cNvSpPr>
            <a:spLocks noChangeArrowheads="1"/>
          </p:cNvSpPr>
          <p:nvPr/>
        </p:nvSpPr>
        <p:spPr bwMode="auto">
          <a:xfrm>
            <a:off x="524713" y="9111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5" name="Picture 87073226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282" y="2007671"/>
            <a:ext cx="3710288" cy="4000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3"/>
          <p:cNvSpPr>
            <a:spLocks noChangeArrowheads="1"/>
          </p:cNvSpPr>
          <p:nvPr/>
        </p:nvSpPr>
        <p:spPr bwMode="auto">
          <a:xfrm>
            <a:off x="1521516" y="1597344"/>
            <a:ext cx="117782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smtClean="0">
                <a:ln>
                  <a:noFill/>
                </a:ln>
                <a:solidFill>
                  <a:schemeClr val="bg1"/>
                </a:solidFill>
                <a:effectLst/>
                <a:latin typeface="+mj-lt"/>
                <a:ea typeface="Times New Roman" panose="02020603050405020304" pitchFamily="18" charset="0"/>
                <a:cs typeface="Arial" panose="020B0604020202020204" pitchFamily="34" charset="0"/>
              </a:rPr>
              <a:t>Accuracy</a:t>
            </a:r>
            <a:endParaRPr kumimoji="0" lang="en-US" altLang="en-US" sz="2200" b="1" i="0" u="none" strike="noStrike" cap="none" normalizeH="0" baseline="0" dirty="0">
              <a:ln>
                <a:noFill/>
              </a:ln>
              <a:solidFill>
                <a:schemeClr val="bg1"/>
              </a:solidFill>
              <a:effectLst/>
              <a:latin typeface="+mj-lt"/>
            </a:endParaRPr>
          </a:p>
        </p:txBody>
      </p:sp>
      <p:sp>
        <p:nvSpPr>
          <p:cNvPr id="16" name="Rectangle 5"/>
          <p:cNvSpPr>
            <a:spLocks noChangeArrowheads="1"/>
          </p:cNvSpPr>
          <p:nvPr/>
        </p:nvSpPr>
        <p:spPr bwMode="auto">
          <a:xfrm>
            <a:off x="5027534" y="172761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8" name="Picture 11377826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7931" y="1997306"/>
            <a:ext cx="3946321" cy="402654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6"/>
          <p:cNvSpPr>
            <a:spLocks noChangeArrowheads="1"/>
          </p:cNvSpPr>
          <p:nvPr/>
        </p:nvSpPr>
        <p:spPr bwMode="auto">
          <a:xfrm>
            <a:off x="5436785" y="1566419"/>
            <a:ext cx="124861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bg1"/>
                </a:solidFill>
                <a:effectLst/>
                <a:latin typeface="+mj-lt"/>
                <a:ea typeface="Times New Roman" panose="02020603050405020304" pitchFamily="18" charset="0"/>
              </a:rPr>
              <a:t>Precision</a:t>
            </a:r>
            <a:r>
              <a:rPr kumimoji="0" lang="en-US" altLang="en-US" sz="2200" b="1" i="0" u="none" strike="noStrike" cap="none" normalizeH="0" baseline="0" dirty="0">
                <a:ln>
                  <a:noFill/>
                </a:ln>
                <a:solidFill>
                  <a:schemeClr val="bg1"/>
                </a:solidFill>
                <a:effectLst/>
                <a:latin typeface="+mj-lt"/>
              </a:rPr>
              <a:t> </a:t>
            </a:r>
          </a:p>
        </p:txBody>
      </p:sp>
      <p:sp>
        <p:nvSpPr>
          <p:cNvPr id="18" name="Rectangle 8"/>
          <p:cNvSpPr>
            <a:spLocks noChangeArrowheads="1"/>
          </p:cNvSpPr>
          <p:nvPr/>
        </p:nvSpPr>
        <p:spPr bwMode="auto">
          <a:xfrm>
            <a:off x="5073639" y="5254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31" name="Picture 10342531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6613" y="1978939"/>
            <a:ext cx="3815950" cy="4029232"/>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9"/>
          <p:cNvSpPr>
            <a:spLocks noChangeArrowheads="1"/>
          </p:cNvSpPr>
          <p:nvPr/>
        </p:nvSpPr>
        <p:spPr bwMode="auto">
          <a:xfrm>
            <a:off x="9650179" y="1548052"/>
            <a:ext cx="82881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bg1"/>
                </a:solidFill>
                <a:effectLst/>
                <a:latin typeface="+mj-lt"/>
                <a:ea typeface="Times New Roman" panose="02020603050405020304" pitchFamily="18" charset="0"/>
                <a:cs typeface="Arial" panose="020B0604020202020204" pitchFamily="34" charset="0"/>
              </a:rPr>
              <a:t>Recall</a:t>
            </a:r>
            <a:endParaRPr kumimoji="0" lang="en-US" altLang="en-US" sz="2200" b="1" i="0" u="none" strike="noStrike" cap="none" normalizeH="0" baseline="0" dirty="0">
              <a:ln>
                <a:noFill/>
              </a:ln>
              <a:solidFill>
                <a:schemeClr val="bg1"/>
              </a:solidFill>
              <a:effectLst/>
              <a:latin typeface="+mj-lt"/>
            </a:endParaRPr>
          </a:p>
        </p:txBody>
      </p:sp>
      <p:sp>
        <p:nvSpPr>
          <p:cNvPr id="23" name="TextBox 22"/>
          <p:cNvSpPr txBox="1"/>
          <p:nvPr/>
        </p:nvSpPr>
        <p:spPr>
          <a:xfrm>
            <a:off x="9868990" y="6279830"/>
            <a:ext cx="2179892" cy="430887"/>
          </a:xfrm>
          <a:prstGeom prst="rect">
            <a:avLst/>
          </a:prstGeom>
          <a:noFill/>
        </p:spPr>
        <p:txBody>
          <a:bodyPr wrap="none" rtlCol="0">
            <a:spAutoFit/>
          </a:bodyPr>
          <a:lstStyle/>
          <a:p>
            <a:r>
              <a:rPr lang="en-US" sz="2200" b="1" dirty="0">
                <a:solidFill>
                  <a:schemeClr val="bg1"/>
                </a:solidFill>
                <a:latin typeface="+mj-lt"/>
              </a:rPr>
              <a:t>Graphical Analysis</a:t>
            </a:r>
            <a:endParaRPr lang="en-IN" sz="2200" b="1" dirty="0">
              <a:solidFill>
                <a:schemeClr val="bg1"/>
              </a:solidFill>
              <a:latin typeface="+mj-lt"/>
            </a:endParaRPr>
          </a:p>
        </p:txBody>
      </p:sp>
    </p:spTree>
    <p:extLst>
      <p:ext uri="{BB962C8B-B14F-4D97-AF65-F5344CB8AC3E}">
        <p14:creationId xmlns:p14="http://schemas.microsoft.com/office/powerpoint/2010/main" val="9880254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sharpenSoften amount="-10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9" name="Title 4"/>
          <p:cNvSpPr>
            <a:spLocks noGrp="1"/>
          </p:cNvSpPr>
          <p:nvPr>
            <p:ph type="ctrTitle"/>
          </p:nvPr>
        </p:nvSpPr>
        <p:spPr>
          <a:xfrm>
            <a:off x="6806396" y="80148"/>
            <a:ext cx="5380489" cy="1068466"/>
          </a:xfrm>
        </p:spPr>
        <p:txBody>
          <a:bodyPr>
            <a:normAutofit/>
          </a:bodyPr>
          <a:lstStyle/>
          <a:p>
            <a:r>
              <a:rPr lang="en-US" b="1" spc="2400" dirty="0">
                <a:solidFill>
                  <a:srgbClr val="B7ECFF"/>
                </a:solidFill>
                <a:latin typeface="+mn-lt"/>
              </a:rPr>
              <a:t>RESULTS</a:t>
            </a:r>
            <a:endParaRPr lang="en-IN" spc="2400" dirty="0">
              <a:solidFill>
                <a:srgbClr val="B7ECFF"/>
              </a:solidFill>
            </a:endParaRPr>
          </a:p>
        </p:txBody>
      </p:sp>
      <p:sp>
        <p:nvSpPr>
          <p:cNvPr id="2" name="Rectangle 2"/>
          <p:cNvSpPr>
            <a:spLocks noChangeArrowheads="1"/>
          </p:cNvSpPr>
          <p:nvPr/>
        </p:nvSpPr>
        <p:spPr bwMode="auto">
          <a:xfrm>
            <a:off x="524713" y="9111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Rectangle 3"/>
          <p:cNvSpPr>
            <a:spLocks noChangeArrowheads="1"/>
          </p:cNvSpPr>
          <p:nvPr/>
        </p:nvSpPr>
        <p:spPr bwMode="auto">
          <a:xfrm>
            <a:off x="2523051" y="1624371"/>
            <a:ext cx="1366529"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bg1"/>
                </a:solidFill>
                <a:effectLst/>
                <a:latin typeface="+mj-lt"/>
                <a:ea typeface="Times New Roman" panose="02020603050405020304" pitchFamily="18" charset="0"/>
                <a:cs typeface="Arial" panose="020B0604020202020204" pitchFamily="34" charset="0"/>
              </a:rPr>
              <a:t>ROC Curve</a:t>
            </a:r>
            <a:endParaRPr kumimoji="0" lang="en-US" altLang="en-US" sz="2200" b="1" i="0" u="none" strike="noStrike" cap="none" normalizeH="0" baseline="0" dirty="0">
              <a:ln>
                <a:noFill/>
              </a:ln>
              <a:solidFill>
                <a:schemeClr val="bg1"/>
              </a:solidFill>
              <a:effectLst/>
              <a:latin typeface="+mj-lt"/>
            </a:endParaRPr>
          </a:p>
        </p:txBody>
      </p:sp>
      <p:sp>
        <p:nvSpPr>
          <p:cNvPr id="16" name="Rectangle 5"/>
          <p:cNvSpPr>
            <a:spLocks noChangeArrowheads="1"/>
          </p:cNvSpPr>
          <p:nvPr/>
        </p:nvSpPr>
        <p:spPr bwMode="auto">
          <a:xfrm>
            <a:off x="5027534" y="172761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7" name="Rectangle 6"/>
          <p:cNvSpPr>
            <a:spLocks noChangeArrowheads="1"/>
          </p:cNvSpPr>
          <p:nvPr/>
        </p:nvSpPr>
        <p:spPr bwMode="auto">
          <a:xfrm>
            <a:off x="7681540" y="1624371"/>
            <a:ext cx="270548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200" b="1" i="0" u="none" strike="noStrike" cap="none" normalizeH="0" baseline="0" dirty="0">
                <a:ln>
                  <a:noFill/>
                </a:ln>
                <a:solidFill>
                  <a:schemeClr val="bg1"/>
                </a:solidFill>
                <a:effectLst/>
                <a:latin typeface="+mj-lt"/>
                <a:ea typeface="Times New Roman" panose="02020603050405020304" pitchFamily="18" charset="0"/>
              </a:rPr>
              <a:t>Misclassification Curve</a:t>
            </a:r>
            <a:endParaRPr kumimoji="0" lang="en-US" altLang="en-US" sz="2200" b="1" i="0" u="none" strike="noStrike" cap="none" normalizeH="0" baseline="0" dirty="0">
              <a:ln>
                <a:noFill/>
              </a:ln>
              <a:solidFill>
                <a:schemeClr val="bg1"/>
              </a:solidFill>
              <a:effectLst/>
              <a:latin typeface="+mj-lt"/>
            </a:endParaRPr>
          </a:p>
        </p:txBody>
      </p:sp>
      <p:sp>
        <p:nvSpPr>
          <p:cNvPr id="18" name="Rectangle 8"/>
          <p:cNvSpPr>
            <a:spLocks noChangeArrowheads="1"/>
          </p:cNvSpPr>
          <p:nvPr/>
        </p:nvSpPr>
        <p:spPr bwMode="auto">
          <a:xfrm>
            <a:off x="5073639" y="525487"/>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23" name="TextBox 22"/>
          <p:cNvSpPr txBox="1"/>
          <p:nvPr/>
        </p:nvSpPr>
        <p:spPr>
          <a:xfrm>
            <a:off x="9759312" y="6279830"/>
            <a:ext cx="2339102" cy="430887"/>
          </a:xfrm>
          <a:prstGeom prst="rect">
            <a:avLst/>
          </a:prstGeom>
          <a:noFill/>
        </p:spPr>
        <p:txBody>
          <a:bodyPr wrap="none" rtlCol="0">
            <a:spAutoFit/>
          </a:bodyPr>
          <a:lstStyle/>
          <a:p>
            <a:r>
              <a:rPr lang="en-US" sz="2200" b="1" dirty="0">
                <a:solidFill>
                  <a:schemeClr val="bg1"/>
                </a:solidFill>
                <a:latin typeface="+mj-lt"/>
              </a:rPr>
              <a:t>Comparison Curves</a:t>
            </a:r>
            <a:endParaRPr lang="en-IN" sz="2200" b="1" dirty="0">
              <a:solidFill>
                <a:schemeClr val="bg1"/>
              </a:solidFill>
              <a:latin typeface="+mj-lt"/>
            </a:endParaRPr>
          </a:p>
        </p:txBody>
      </p:sp>
      <p:pic>
        <p:nvPicPr>
          <p:cNvPr id="13" name="Picture 12"/>
          <p:cNvPicPr/>
          <p:nvPr/>
        </p:nvPicPr>
        <p:blipFill>
          <a:blip r:embed="rId4">
            <a:extLst>
              <a:ext uri="{28A0092B-C50C-407E-A947-70E740481C1C}">
                <a14:useLocalDpi xmlns:a14="http://schemas.microsoft.com/office/drawing/2010/main" val="0"/>
              </a:ext>
            </a:extLst>
          </a:blip>
          <a:stretch>
            <a:fillRect/>
          </a:stretch>
        </p:blipFill>
        <p:spPr>
          <a:xfrm>
            <a:off x="469268" y="2027762"/>
            <a:ext cx="5474094" cy="4029232"/>
          </a:xfrm>
          <a:prstGeom prst="rect">
            <a:avLst/>
          </a:prstGeom>
        </p:spPr>
      </p:pic>
      <p:pic>
        <p:nvPicPr>
          <p:cNvPr id="14" name="Picture 13"/>
          <p:cNvPicPr/>
          <p:nvPr/>
        </p:nvPicPr>
        <p:blipFill>
          <a:blip r:embed="rId5">
            <a:extLst>
              <a:ext uri="{28A0092B-C50C-407E-A947-70E740481C1C}">
                <a14:useLocalDpi xmlns:a14="http://schemas.microsoft.com/office/drawing/2010/main" val="0"/>
              </a:ext>
            </a:extLst>
          </a:blip>
          <a:stretch>
            <a:fillRect/>
          </a:stretch>
        </p:blipFill>
        <p:spPr>
          <a:xfrm>
            <a:off x="6324957" y="2022109"/>
            <a:ext cx="5418650" cy="4029232"/>
          </a:xfrm>
          <a:prstGeom prst="rect">
            <a:avLst/>
          </a:prstGeom>
        </p:spPr>
      </p:pic>
    </p:spTree>
    <p:extLst>
      <p:ext uri="{BB962C8B-B14F-4D97-AF65-F5344CB8AC3E}">
        <p14:creationId xmlns:p14="http://schemas.microsoft.com/office/powerpoint/2010/main" val="11669870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Rectangle 2"/>
          <p:cNvSpPr/>
          <p:nvPr/>
        </p:nvSpPr>
        <p:spPr>
          <a:xfrm>
            <a:off x="4264344" y="70964"/>
            <a:ext cx="7860857" cy="6716072"/>
          </a:xfrm>
          <a:prstGeom prst="rect">
            <a:avLst/>
          </a:prstGeom>
          <a:solidFill>
            <a:srgbClr val="93E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just">
              <a:buFont typeface="Arial" panose="020B0604020202020204" pitchFamily="34" charset="0"/>
              <a:buChar char="•"/>
            </a:pPr>
            <a:r>
              <a:rPr lang="en-US" sz="2400" b="1" dirty="0">
                <a:solidFill>
                  <a:schemeClr val="bg2">
                    <a:lumMod val="10000"/>
                  </a:schemeClr>
                </a:solidFill>
                <a:latin typeface="+mj-lt"/>
              </a:rPr>
              <a:t>Tree bagger </a:t>
            </a:r>
            <a:r>
              <a:rPr lang="en-US" sz="2400" dirty="0">
                <a:solidFill>
                  <a:schemeClr val="bg2">
                    <a:lumMod val="10000"/>
                  </a:schemeClr>
                </a:solidFill>
                <a:latin typeface="+mj-lt"/>
              </a:rPr>
              <a:t>is the calculation which is the most impressive and gives the best yield as far as exactness, accuracy and review. </a:t>
            </a:r>
            <a:endParaRPr lang="en-US" sz="2400" dirty="0" smtClean="0">
              <a:solidFill>
                <a:schemeClr val="bg2">
                  <a:lumMod val="10000"/>
                </a:schemeClr>
              </a:solidFill>
              <a:latin typeface="+mj-lt"/>
            </a:endParaRPr>
          </a:p>
          <a:p>
            <a:pPr marL="342900" indent="-342900" algn="just">
              <a:buFont typeface="Arial" panose="020B0604020202020204" pitchFamily="34" charset="0"/>
              <a:buChar char="•"/>
            </a:pPr>
            <a:r>
              <a:rPr lang="en-US" sz="2400" dirty="0" smtClean="0">
                <a:solidFill>
                  <a:schemeClr val="bg2">
                    <a:lumMod val="10000"/>
                  </a:schemeClr>
                </a:solidFill>
                <a:latin typeface="+mj-lt"/>
              </a:rPr>
              <a:t>Bagging </a:t>
            </a:r>
            <a:r>
              <a:rPr lang="en-US" sz="2400" dirty="0">
                <a:solidFill>
                  <a:schemeClr val="bg2">
                    <a:lumMod val="10000"/>
                  </a:schemeClr>
                </a:solidFill>
                <a:latin typeface="+mj-lt"/>
              </a:rPr>
              <a:t>is the sort of system which is utilized when the objective is to lessen the change of the </a:t>
            </a:r>
            <a:r>
              <a:rPr lang="en-US" sz="2400" dirty="0" smtClean="0">
                <a:solidFill>
                  <a:schemeClr val="bg2">
                    <a:lumMod val="10000"/>
                  </a:schemeClr>
                </a:solidFill>
                <a:latin typeface="+mj-lt"/>
              </a:rPr>
              <a:t>Decision </a:t>
            </a:r>
            <a:r>
              <a:rPr lang="en-US" sz="2400" dirty="0">
                <a:solidFill>
                  <a:schemeClr val="bg2">
                    <a:lumMod val="10000"/>
                  </a:schemeClr>
                </a:solidFill>
                <a:latin typeface="+mj-lt"/>
              </a:rPr>
              <a:t>tree. </a:t>
            </a:r>
            <a:endParaRPr lang="en-US" sz="2400" dirty="0" smtClean="0">
              <a:solidFill>
                <a:schemeClr val="bg2">
                  <a:lumMod val="10000"/>
                </a:schemeClr>
              </a:solidFill>
              <a:latin typeface="+mj-lt"/>
            </a:endParaRPr>
          </a:p>
          <a:p>
            <a:pPr marL="342900" indent="-342900" algn="just">
              <a:buFont typeface="Arial" panose="020B0604020202020204" pitchFamily="34" charset="0"/>
              <a:buChar char="•"/>
            </a:pPr>
            <a:r>
              <a:rPr lang="en-US" sz="2400" dirty="0" smtClean="0">
                <a:solidFill>
                  <a:schemeClr val="bg2">
                    <a:lumMod val="10000"/>
                  </a:schemeClr>
                </a:solidFill>
                <a:latin typeface="+mj-lt"/>
              </a:rPr>
              <a:t>Our </a:t>
            </a:r>
            <a:r>
              <a:rPr lang="en-US" sz="2400" dirty="0">
                <a:solidFill>
                  <a:schemeClr val="bg2">
                    <a:lumMod val="10000"/>
                  </a:schemeClr>
                </a:solidFill>
                <a:latin typeface="+mj-lt"/>
              </a:rPr>
              <a:t>goal here is that to frame a few subsets of information from preparing test picked haphazardly with substitution and afterward every assortment of the subset information is utilized to prepare their </a:t>
            </a:r>
            <a:r>
              <a:rPr lang="en-US" sz="2400" dirty="0" smtClean="0">
                <a:solidFill>
                  <a:schemeClr val="bg2">
                    <a:lumMod val="10000"/>
                  </a:schemeClr>
                </a:solidFill>
                <a:latin typeface="+mj-lt"/>
              </a:rPr>
              <a:t>decision </a:t>
            </a:r>
            <a:r>
              <a:rPr lang="en-US" sz="2400" dirty="0">
                <a:solidFill>
                  <a:schemeClr val="bg2">
                    <a:lumMod val="10000"/>
                  </a:schemeClr>
                </a:solidFill>
                <a:latin typeface="+mj-lt"/>
              </a:rPr>
              <a:t>tree. </a:t>
            </a:r>
            <a:endParaRPr lang="en-US" sz="2400" dirty="0" smtClean="0">
              <a:solidFill>
                <a:schemeClr val="bg2">
                  <a:lumMod val="10000"/>
                </a:schemeClr>
              </a:solidFill>
              <a:latin typeface="+mj-lt"/>
            </a:endParaRPr>
          </a:p>
          <a:p>
            <a:pPr marL="342900" indent="-342900" algn="just">
              <a:buFont typeface="Arial" panose="020B0604020202020204" pitchFamily="34" charset="0"/>
              <a:buChar char="•"/>
            </a:pPr>
            <a:r>
              <a:rPr lang="en-US" sz="2400" dirty="0" smtClean="0">
                <a:solidFill>
                  <a:schemeClr val="bg2">
                    <a:lumMod val="10000"/>
                  </a:schemeClr>
                </a:solidFill>
                <a:latin typeface="+mj-lt"/>
              </a:rPr>
              <a:t>After </a:t>
            </a:r>
            <a:r>
              <a:rPr lang="en-US" sz="2400" dirty="0">
                <a:solidFill>
                  <a:schemeClr val="bg2">
                    <a:lumMod val="10000"/>
                  </a:schemeClr>
                </a:solidFill>
                <a:latin typeface="+mj-lt"/>
              </a:rPr>
              <a:t>comparing all these we observed that Tree Bagger is by far giving us the best prediction in terms of accuracy, precision and recall, and hence it is the best algorithm among all the three algorithms.</a:t>
            </a:r>
          </a:p>
        </p:txBody>
      </p:sp>
      <p:sp>
        <p:nvSpPr>
          <p:cNvPr id="2" name="Rectangle 1"/>
          <p:cNvSpPr/>
          <p:nvPr/>
        </p:nvSpPr>
        <p:spPr>
          <a:xfrm>
            <a:off x="5561767" y="70964"/>
            <a:ext cx="6562006" cy="3739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4"/>
          <p:cNvSpPr>
            <a:spLocks noGrp="1"/>
          </p:cNvSpPr>
          <p:nvPr>
            <p:ph type="ctrTitle"/>
          </p:nvPr>
        </p:nvSpPr>
        <p:spPr>
          <a:xfrm>
            <a:off x="66799" y="1346676"/>
            <a:ext cx="4121225" cy="2387600"/>
          </a:xfrm>
        </p:spPr>
        <p:txBody>
          <a:bodyPr>
            <a:normAutofit/>
          </a:bodyPr>
          <a:lstStyle/>
          <a:p>
            <a:r>
              <a:rPr lang="en-US" b="1" spc="-300" dirty="0">
                <a:solidFill>
                  <a:schemeClr val="bg1"/>
                </a:solidFill>
                <a:latin typeface="+mn-lt"/>
              </a:rPr>
              <a:t>Conclusion</a:t>
            </a:r>
            <a:endParaRPr lang="en-IN" spc="-300" dirty="0">
              <a:solidFill>
                <a:srgbClr val="C9F1FF"/>
              </a:solidFill>
            </a:endParaRPr>
          </a:p>
        </p:txBody>
      </p:sp>
    </p:spTree>
    <p:extLst>
      <p:ext uri="{BB962C8B-B14F-4D97-AF65-F5344CB8AC3E}">
        <p14:creationId xmlns:p14="http://schemas.microsoft.com/office/powerpoint/2010/main" val="3927017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Rectangle 2"/>
          <p:cNvSpPr/>
          <p:nvPr/>
        </p:nvSpPr>
        <p:spPr>
          <a:xfrm>
            <a:off x="4264344" y="70964"/>
            <a:ext cx="7860857" cy="6716072"/>
          </a:xfrm>
          <a:prstGeom prst="rect">
            <a:avLst/>
          </a:prstGeom>
          <a:solidFill>
            <a:srgbClr val="93E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solidFill>
                  <a:schemeClr val="bg2">
                    <a:lumMod val="10000"/>
                  </a:schemeClr>
                </a:solidFill>
              </a:rPr>
              <a:t>[1] Bhatt et al., “The global distribution and burden of dengue,” Nature vol. 496, no. 7446, p. 504, 2013</a:t>
            </a:r>
            <a:r>
              <a:rPr lang="en-US" sz="2400" dirty="0" smtClean="0">
                <a:solidFill>
                  <a:schemeClr val="bg2">
                    <a:lumMod val="10000"/>
                  </a:schemeClr>
                </a:solidFill>
              </a:rPr>
              <a:t>.</a:t>
            </a:r>
          </a:p>
          <a:p>
            <a:pPr algn="just"/>
            <a:endParaRPr lang="en-US" sz="2400" dirty="0">
              <a:solidFill>
                <a:schemeClr val="bg2">
                  <a:lumMod val="10000"/>
                </a:schemeClr>
              </a:solidFill>
            </a:endParaRPr>
          </a:p>
          <a:p>
            <a:pPr algn="just"/>
            <a:r>
              <a:rPr lang="en-US" sz="2400" dirty="0">
                <a:solidFill>
                  <a:schemeClr val="bg2">
                    <a:lumMod val="10000"/>
                  </a:schemeClr>
                </a:solidFill>
              </a:rPr>
              <a:t>[2] Ta-</a:t>
            </a:r>
            <a:r>
              <a:rPr lang="en-US" sz="2400" dirty="0" err="1">
                <a:solidFill>
                  <a:schemeClr val="bg2">
                    <a:lumMod val="10000"/>
                  </a:schemeClr>
                </a:solidFill>
              </a:rPr>
              <a:t>Chien</a:t>
            </a:r>
            <a:r>
              <a:rPr lang="en-US" sz="2400" dirty="0">
                <a:solidFill>
                  <a:schemeClr val="bg2">
                    <a:lumMod val="10000"/>
                  </a:schemeClr>
                </a:solidFill>
              </a:rPr>
              <a:t> Chan, </a:t>
            </a:r>
            <a:r>
              <a:rPr lang="en-US" sz="2400" dirty="0" err="1">
                <a:solidFill>
                  <a:schemeClr val="bg2">
                    <a:lumMod val="10000"/>
                  </a:schemeClr>
                </a:solidFill>
              </a:rPr>
              <a:t>Tsuey-Hwa</a:t>
            </a:r>
            <a:r>
              <a:rPr lang="en-US" sz="2400" dirty="0">
                <a:solidFill>
                  <a:schemeClr val="bg2">
                    <a:lumMod val="10000"/>
                  </a:schemeClr>
                </a:solidFill>
              </a:rPr>
              <a:t> Hu, Jing-</a:t>
            </a:r>
            <a:r>
              <a:rPr lang="en-US" sz="2400" dirty="0" err="1">
                <a:solidFill>
                  <a:schemeClr val="bg2">
                    <a:lumMod val="10000"/>
                  </a:schemeClr>
                </a:solidFill>
              </a:rPr>
              <a:t>Shiang</a:t>
            </a:r>
            <a:r>
              <a:rPr lang="en-US" sz="2400" dirty="0">
                <a:solidFill>
                  <a:schemeClr val="bg2">
                    <a:lumMod val="10000"/>
                  </a:schemeClr>
                </a:solidFill>
              </a:rPr>
              <a:t> Hwang, "Daily forecast of dengue fever incidents for urban villages in a city", International Journal of Health Geographics,2015</a:t>
            </a:r>
            <a:r>
              <a:rPr lang="en-US" sz="2400" dirty="0" smtClean="0">
                <a:solidFill>
                  <a:schemeClr val="bg2">
                    <a:lumMod val="10000"/>
                  </a:schemeClr>
                </a:solidFill>
              </a:rPr>
              <a:t>.</a:t>
            </a:r>
          </a:p>
          <a:p>
            <a:pPr algn="just"/>
            <a:endParaRPr lang="en-US" sz="2400" dirty="0">
              <a:solidFill>
                <a:schemeClr val="bg2">
                  <a:lumMod val="10000"/>
                </a:schemeClr>
              </a:solidFill>
            </a:endParaRPr>
          </a:p>
          <a:p>
            <a:pPr algn="just"/>
            <a:r>
              <a:rPr lang="en-US" sz="2400" dirty="0">
                <a:solidFill>
                  <a:schemeClr val="bg2">
                    <a:lumMod val="10000"/>
                  </a:schemeClr>
                </a:solidFill>
              </a:rPr>
              <a:t>[3] Tuan et al., “Sensitivity and specificity of a novel classifier for the early diagnosis of dengue,” </a:t>
            </a:r>
            <a:r>
              <a:rPr lang="en-US" sz="2400" dirty="0" err="1">
                <a:solidFill>
                  <a:schemeClr val="bg2">
                    <a:lumMod val="10000"/>
                  </a:schemeClr>
                </a:solidFill>
              </a:rPr>
              <a:t>PLoS</a:t>
            </a:r>
            <a:r>
              <a:rPr lang="en-US" sz="2400" dirty="0">
                <a:solidFill>
                  <a:schemeClr val="bg2">
                    <a:lumMod val="10000"/>
                  </a:schemeClr>
                </a:solidFill>
              </a:rPr>
              <a:t> neglected tropical diseases, vol. 9, no. 4, p. e0003638, 2015.</a:t>
            </a:r>
          </a:p>
          <a:p>
            <a:pPr marL="342900" indent="-342900" algn="just">
              <a:buFont typeface="Arial" panose="020B0604020202020204" pitchFamily="34" charset="0"/>
              <a:buChar char="•"/>
            </a:pPr>
            <a:endParaRPr lang="en-US" sz="2400" dirty="0">
              <a:solidFill>
                <a:schemeClr val="bg2">
                  <a:lumMod val="10000"/>
                </a:schemeClr>
              </a:solidFill>
            </a:endParaRPr>
          </a:p>
          <a:p>
            <a:pPr algn="just"/>
            <a:r>
              <a:rPr lang="en-US" sz="2400" dirty="0">
                <a:solidFill>
                  <a:schemeClr val="bg2">
                    <a:lumMod val="10000"/>
                  </a:schemeClr>
                </a:solidFill>
              </a:rPr>
              <a:t>[4] </a:t>
            </a:r>
            <a:r>
              <a:rPr lang="en-US" sz="2400" dirty="0" err="1">
                <a:solidFill>
                  <a:schemeClr val="bg2">
                    <a:lumMod val="10000"/>
                  </a:schemeClr>
                </a:solidFill>
              </a:rPr>
              <a:t>Nandini</a:t>
            </a:r>
            <a:r>
              <a:rPr lang="en-US" sz="2400" dirty="0">
                <a:solidFill>
                  <a:schemeClr val="bg2">
                    <a:lumMod val="10000"/>
                  </a:schemeClr>
                </a:solidFill>
              </a:rPr>
              <a:t> V, </a:t>
            </a:r>
            <a:r>
              <a:rPr lang="en-US" sz="2400" dirty="0" err="1">
                <a:solidFill>
                  <a:schemeClr val="bg2">
                    <a:lumMod val="10000"/>
                  </a:schemeClr>
                </a:solidFill>
              </a:rPr>
              <a:t>Sriranjitha</a:t>
            </a:r>
            <a:r>
              <a:rPr lang="en-US" sz="2400" dirty="0">
                <a:solidFill>
                  <a:schemeClr val="bg2">
                    <a:lumMod val="10000"/>
                  </a:schemeClr>
                </a:solidFill>
              </a:rPr>
              <a:t> R, </a:t>
            </a:r>
            <a:r>
              <a:rPr lang="en-US" sz="2400" dirty="0" err="1">
                <a:solidFill>
                  <a:schemeClr val="bg2">
                    <a:lumMod val="10000"/>
                  </a:schemeClr>
                </a:solidFill>
              </a:rPr>
              <a:t>Yazhini</a:t>
            </a:r>
            <a:r>
              <a:rPr lang="en-US" sz="2400" dirty="0">
                <a:solidFill>
                  <a:schemeClr val="bg2">
                    <a:lumMod val="10000"/>
                  </a:schemeClr>
                </a:solidFill>
              </a:rPr>
              <a:t> TP, "Dengue detection and prediction system using data mining with frequency analysis", Computer Science &amp; Information Technology (CS &amp; IT), 2016.</a:t>
            </a:r>
          </a:p>
          <a:p>
            <a:pPr algn="just"/>
            <a:endParaRPr lang="en-US" sz="2400" b="1" dirty="0" smtClean="0">
              <a:solidFill>
                <a:schemeClr val="bg2">
                  <a:lumMod val="10000"/>
                </a:schemeClr>
              </a:solidFill>
              <a:latin typeface="+mj-lt"/>
            </a:endParaRPr>
          </a:p>
        </p:txBody>
      </p:sp>
      <p:sp>
        <p:nvSpPr>
          <p:cNvPr id="2" name="Rectangle 1"/>
          <p:cNvSpPr/>
          <p:nvPr/>
        </p:nvSpPr>
        <p:spPr>
          <a:xfrm>
            <a:off x="5561767" y="70964"/>
            <a:ext cx="6562006" cy="3739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4"/>
          <p:cNvSpPr>
            <a:spLocks noGrp="1"/>
          </p:cNvSpPr>
          <p:nvPr>
            <p:ph type="ctrTitle"/>
          </p:nvPr>
        </p:nvSpPr>
        <p:spPr>
          <a:xfrm>
            <a:off x="66799" y="1346676"/>
            <a:ext cx="4121225" cy="2387600"/>
          </a:xfrm>
        </p:spPr>
        <p:txBody>
          <a:bodyPr>
            <a:normAutofit/>
          </a:bodyPr>
          <a:lstStyle/>
          <a:p>
            <a:r>
              <a:rPr lang="en-US" b="1" spc="-300" dirty="0" smtClean="0">
                <a:solidFill>
                  <a:schemeClr val="bg1"/>
                </a:solidFill>
                <a:latin typeface="+mn-lt"/>
              </a:rPr>
              <a:t>References</a:t>
            </a:r>
            <a:endParaRPr lang="en-IN" spc="-300" dirty="0">
              <a:solidFill>
                <a:srgbClr val="C9F1FF"/>
              </a:solidFill>
            </a:endParaRPr>
          </a:p>
        </p:txBody>
      </p:sp>
    </p:spTree>
    <p:extLst>
      <p:ext uri="{BB962C8B-B14F-4D97-AF65-F5344CB8AC3E}">
        <p14:creationId xmlns:p14="http://schemas.microsoft.com/office/powerpoint/2010/main" val="2478325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Rectangle 2"/>
          <p:cNvSpPr/>
          <p:nvPr/>
        </p:nvSpPr>
        <p:spPr>
          <a:xfrm>
            <a:off x="4264344" y="70964"/>
            <a:ext cx="7860857" cy="6716072"/>
          </a:xfrm>
          <a:prstGeom prst="rect">
            <a:avLst/>
          </a:prstGeom>
          <a:solidFill>
            <a:srgbClr val="93E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chemeClr val="tx1"/>
                </a:solidFill>
              </a:rPr>
              <a:t>[</a:t>
            </a:r>
            <a:r>
              <a:rPr lang="en-US" sz="2400" dirty="0" smtClean="0">
                <a:solidFill>
                  <a:schemeClr val="tx1"/>
                </a:solidFill>
              </a:rPr>
              <a:t>5</a:t>
            </a:r>
            <a:r>
              <a:rPr lang="en-US" sz="2400" dirty="0">
                <a:solidFill>
                  <a:schemeClr val="tx1"/>
                </a:solidFill>
              </a:rPr>
              <a:t>] Chatterjee et al., “Clinical application of modified bag-of-features coupled with hybrid neural-based classifier in dengue fever classification using gene expression data,” Medical &amp; biological engineering &amp; computing, pp. 1–12, 2017.</a:t>
            </a:r>
            <a:br>
              <a:rPr lang="en-US" sz="2400" dirty="0">
                <a:solidFill>
                  <a:schemeClr val="tx1"/>
                </a:solidFill>
              </a:rPr>
            </a:br>
            <a:endParaRPr lang="en-US" sz="2400" dirty="0">
              <a:solidFill>
                <a:schemeClr val="tx1"/>
              </a:solidFill>
            </a:endParaRPr>
          </a:p>
          <a:p>
            <a:r>
              <a:rPr lang="en-US" sz="2400" dirty="0">
                <a:solidFill>
                  <a:schemeClr val="tx1"/>
                </a:solidFill>
              </a:rPr>
              <a:t>[6] Dave </a:t>
            </a:r>
            <a:r>
              <a:rPr lang="en-US" sz="2400" dirty="0" err="1">
                <a:solidFill>
                  <a:schemeClr val="tx1"/>
                </a:solidFill>
              </a:rPr>
              <a:t>Kaveri</a:t>
            </a:r>
            <a:r>
              <a:rPr lang="en-US" sz="2400" dirty="0">
                <a:solidFill>
                  <a:schemeClr val="tx1"/>
                </a:solidFill>
              </a:rPr>
              <a:t> </a:t>
            </a:r>
            <a:r>
              <a:rPr lang="en-US" sz="2400" dirty="0" err="1">
                <a:solidFill>
                  <a:schemeClr val="tx1"/>
                </a:solidFill>
              </a:rPr>
              <a:t>Atulbhai</a:t>
            </a:r>
            <a:r>
              <a:rPr lang="en-US" sz="2400" dirty="0">
                <a:solidFill>
                  <a:schemeClr val="tx1"/>
                </a:solidFill>
              </a:rPr>
              <a:t> and </a:t>
            </a:r>
            <a:r>
              <a:rPr lang="en-US" sz="2400" dirty="0" err="1">
                <a:solidFill>
                  <a:schemeClr val="tx1"/>
                </a:solidFill>
              </a:rPr>
              <a:t>Shilpa</a:t>
            </a:r>
            <a:r>
              <a:rPr lang="en-US" sz="2400" dirty="0">
                <a:solidFill>
                  <a:schemeClr val="tx1"/>
                </a:solidFill>
              </a:rPr>
              <a:t> </a:t>
            </a:r>
            <a:r>
              <a:rPr lang="en-US" sz="2400" dirty="0" err="1">
                <a:solidFill>
                  <a:schemeClr val="tx1"/>
                </a:solidFill>
              </a:rPr>
              <a:t>Serasiya</a:t>
            </a:r>
            <a:r>
              <a:rPr lang="en-US" sz="2400" dirty="0">
                <a:solidFill>
                  <a:schemeClr val="tx1"/>
                </a:solidFill>
              </a:rPr>
              <a:t>, “A Survey: Prediction &amp; Detection of Dengue – Mining Methods &amp; Techniques, IJARIIE–ISSN (O)-2395-4396, Vol-3, Issue-2, 2O17.</a:t>
            </a:r>
            <a:br>
              <a:rPr lang="en-US" sz="2400" dirty="0">
                <a:solidFill>
                  <a:schemeClr val="tx1"/>
                </a:solidFill>
              </a:rPr>
            </a:br>
            <a:endParaRPr lang="en-US" sz="2400" dirty="0">
              <a:solidFill>
                <a:schemeClr val="tx1"/>
              </a:solidFill>
            </a:endParaRPr>
          </a:p>
          <a:p>
            <a:r>
              <a:rPr lang="en-US" sz="2400" dirty="0">
                <a:solidFill>
                  <a:schemeClr val="tx1"/>
                </a:solidFill>
              </a:rPr>
              <a:t>[7] Early Detection of Dengue Using Machine Learning Algorithms 1N.Rajathi, 2S.Kanagaraj, 3R.Brahmanambika and 4K.Manjubarkavi, 1,2,3,4Kumaraguru College of Technology, Coimbatore-49. </a:t>
            </a:r>
            <a:br>
              <a:rPr lang="en-US" sz="2400" dirty="0">
                <a:solidFill>
                  <a:schemeClr val="tx1"/>
                </a:solidFill>
              </a:rPr>
            </a:br>
            <a:r>
              <a:rPr lang="en-US" sz="2400" dirty="0">
                <a:solidFill>
                  <a:schemeClr val="tx1"/>
                </a:solidFill>
              </a:rPr>
              <a:t/>
            </a:r>
            <a:br>
              <a:rPr lang="en-US" sz="2400" dirty="0">
                <a:solidFill>
                  <a:schemeClr val="tx1"/>
                </a:solidFill>
              </a:rPr>
            </a:br>
            <a:r>
              <a:rPr lang="en-US" sz="2400" dirty="0">
                <a:solidFill>
                  <a:schemeClr val="tx1"/>
                </a:solidFill>
              </a:rPr>
              <a:t>[8] Dengue fever prediction using classification techniques, R. Sanjudevi1, D. Savitha2</a:t>
            </a:r>
            <a:endParaRPr lang="en-US" sz="2400" b="1" dirty="0" smtClean="0">
              <a:solidFill>
                <a:schemeClr val="tx1"/>
              </a:solidFill>
              <a:latin typeface="+mj-lt"/>
            </a:endParaRPr>
          </a:p>
        </p:txBody>
      </p:sp>
      <p:sp>
        <p:nvSpPr>
          <p:cNvPr id="2" name="Rectangle 1"/>
          <p:cNvSpPr/>
          <p:nvPr/>
        </p:nvSpPr>
        <p:spPr>
          <a:xfrm>
            <a:off x="5561767" y="70964"/>
            <a:ext cx="6562006" cy="3739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4"/>
          <p:cNvSpPr>
            <a:spLocks noGrp="1"/>
          </p:cNvSpPr>
          <p:nvPr>
            <p:ph type="ctrTitle"/>
          </p:nvPr>
        </p:nvSpPr>
        <p:spPr>
          <a:xfrm>
            <a:off x="66799" y="1346676"/>
            <a:ext cx="4121225" cy="2387600"/>
          </a:xfrm>
        </p:spPr>
        <p:txBody>
          <a:bodyPr>
            <a:normAutofit/>
          </a:bodyPr>
          <a:lstStyle/>
          <a:p>
            <a:r>
              <a:rPr lang="en-US" b="1" spc="-300" dirty="0" smtClean="0">
                <a:solidFill>
                  <a:schemeClr val="bg1"/>
                </a:solidFill>
                <a:latin typeface="+mn-lt"/>
              </a:rPr>
              <a:t>References</a:t>
            </a:r>
            <a:endParaRPr lang="en-IN" spc="-300" dirty="0">
              <a:solidFill>
                <a:srgbClr val="C9F1FF"/>
              </a:solidFill>
            </a:endParaRPr>
          </a:p>
        </p:txBody>
      </p:sp>
    </p:spTree>
    <p:extLst>
      <p:ext uri="{BB962C8B-B14F-4D97-AF65-F5344CB8AC3E}">
        <p14:creationId xmlns:p14="http://schemas.microsoft.com/office/powerpoint/2010/main" val="315471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Rectangle 2"/>
          <p:cNvSpPr/>
          <p:nvPr/>
        </p:nvSpPr>
        <p:spPr>
          <a:xfrm>
            <a:off x="4264344" y="70964"/>
            <a:ext cx="7860857" cy="6716072"/>
          </a:xfrm>
          <a:prstGeom prst="rect">
            <a:avLst/>
          </a:prstGeom>
          <a:solidFill>
            <a:srgbClr val="93E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 </a:t>
            </a:r>
          </a:p>
          <a:p>
            <a:r>
              <a:rPr lang="en-US" sz="2400" dirty="0">
                <a:solidFill>
                  <a:schemeClr val="tx1"/>
                </a:solidFill>
              </a:rPr>
              <a:t>[9] Dengue Possibility Forecasting Model using Machine Learning Algorithms </a:t>
            </a:r>
            <a:r>
              <a:rPr lang="en-US" sz="2400" dirty="0" err="1">
                <a:solidFill>
                  <a:schemeClr val="tx1"/>
                </a:solidFill>
              </a:rPr>
              <a:t>P.Muhilthini</a:t>
            </a:r>
            <a:r>
              <a:rPr lang="en-US" sz="2400" dirty="0">
                <a:solidFill>
                  <a:schemeClr val="tx1"/>
                </a:solidFill>
              </a:rPr>
              <a:t>*1, B.S. </a:t>
            </a:r>
            <a:r>
              <a:rPr lang="en-US" sz="2400" dirty="0" err="1">
                <a:solidFill>
                  <a:schemeClr val="tx1"/>
                </a:solidFill>
              </a:rPr>
              <a:t>Meenakshi</a:t>
            </a:r>
            <a:r>
              <a:rPr lang="en-US" sz="2400" dirty="0">
                <a:solidFill>
                  <a:schemeClr val="tx1"/>
                </a:solidFill>
              </a:rPr>
              <a:t>*2, S.L. </a:t>
            </a:r>
            <a:r>
              <a:rPr lang="en-US" sz="2400" dirty="0" err="1">
                <a:solidFill>
                  <a:schemeClr val="tx1"/>
                </a:solidFill>
              </a:rPr>
              <a:t>Lekha</a:t>
            </a:r>
            <a:r>
              <a:rPr lang="en-US" sz="2400" dirty="0">
                <a:solidFill>
                  <a:schemeClr val="tx1"/>
                </a:solidFill>
              </a:rPr>
              <a:t>*3, S.T. </a:t>
            </a:r>
            <a:r>
              <a:rPr lang="en-US" sz="2400" dirty="0" err="1">
                <a:solidFill>
                  <a:schemeClr val="tx1"/>
                </a:solidFill>
              </a:rPr>
              <a:t>Santhanalakshmi</a:t>
            </a:r>
            <a:r>
              <a:rPr lang="en-US" sz="2400" dirty="0">
                <a:solidFill>
                  <a:schemeClr val="tx1"/>
                </a:solidFill>
              </a:rPr>
              <a:t>*4. </a:t>
            </a:r>
          </a:p>
          <a:p>
            <a:r>
              <a:rPr lang="en-US" sz="2400" dirty="0">
                <a:solidFill>
                  <a:schemeClr val="tx1"/>
                </a:solidFill>
              </a:rPr>
              <a:t> </a:t>
            </a:r>
          </a:p>
          <a:p>
            <a:r>
              <a:rPr lang="en-US" sz="2400" dirty="0">
                <a:solidFill>
                  <a:schemeClr val="tx1"/>
                </a:solidFill>
              </a:rPr>
              <a:t>[10] </a:t>
            </a:r>
            <a:r>
              <a:rPr lang="en-IN" sz="2400" dirty="0">
                <a:solidFill>
                  <a:schemeClr val="tx1"/>
                </a:solidFill>
              </a:rPr>
              <a:t>Dengue Disease Prediction Using Decision Tree and Support Vector Machine</a:t>
            </a:r>
            <a:r>
              <a:rPr lang="en-US" sz="2400" dirty="0">
                <a:solidFill>
                  <a:schemeClr val="tx1"/>
                </a:solidFill>
              </a:rPr>
              <a:t>, </a:t>
            </a:r>
            <a:r>
              <a:rPr lang="en-IN" sz="2400" dirty="0" err="1">
                <a:solidFill>
                  <a:schemeClr val="tx1"/>
                </a:solidFill>
              </a:rPr>
              <a:t>Dr.Arun</a:t>
            </a:r>
            <a:r>
              <a:rPr lang="en-IN" sz="2400" dirty="0">
                <a:solidFill>
                  <a:schemeClr val="tx1"/>
                </a:solidFill>
              </a:rPr>
              <a:t> </a:t>
            </a:r>
            <a:r>
              <a:rPr lang="en-IN" sz="2400" dirty="0" err="1">
                <a:solidFill>
                  <a:schemeClr val="tx1"/>
                </a:solidFill>
              </a:rPr>
              <a:t>Kumar.P.M</a:t>
            </a:r>
            <a:r>
              <a:rPr lang="en-IN" sz="2400" dirty="0">
                <a:solidFill>
                  <a:schemeClr val="tx1"/>
                </a:solidFill>
              </a:rPr>
              <a:t>, </a:t>
            </a:r>
            <a:r>
              <a:rPr lang="en-IN" sz="2400" dirty="0" err="1">
                <a:solidFill>
                  <a:schemeClr val="tx1"/>
                </a:solidFill>
              </a:rPr>
              <a:t>Chitra</a:t>
            </a:r>
            <a:r>
              <a:rPr lang="en-IN" sz="2400" dirty="0">
                <a:solidFill>
                  <a:schemeClr val="tx1"/>
                </a:solidFill>
              </a:rPr>
              <a:t> </a:t>
            </a:r>
            <a:r>
              <a:rPr lang="en-IN" sz="2400" dirty="0" err="1">
                <a:solidFill>
                  <a:schemeClr val="tx1"/>
                </a:solidFill>
              </a:rPr>
              <a:t>Devi.B</a:t>
            </a:r>
            <a:r>
              <a:rPr lang="en-IN" sz="2400" dirty="0">
                <a:solidFill>
                  <a:schemeClr val="tx1"/>
                </a:solidFill>
              </a:rPr>
              <a:t>, </a:t>
            </a:r>
            <a:r>
              <a:rPr lang="en-IN" sz="2400" dirty="0" err="1">
                <a:solidFill>
                  <a:schemeClr val="tx1"/>
                </a:solidFill>
              </a:rPr>
              <a:t>Kar-thick.P</a:t>
            </a:r>
            <a:r>
              <a:rPr lang="en-IN" sz="2400" dirty="0">
                <a:solidFill>
                  <a:schemeClr val="tx1"/>
                </a:solidFill>
              </a:rPr>
              <a:t>, </a:t>
            </a:r>
            <a:r>
              <a:rPr lang="en-IN" sz="2400" dirty="0" err="1">
                <a:solidFill>
                  <a:schemeClr val="tx1"/>
                </a:solidFill>
              </a:rPr>
              <a:t>Ganesan.M</a:t>
            </a:r>
            <a:r>
              <a:rPr lang="en-IN" sz="2400" dirty="0">
                <a:solidFill>
                  <a:schemeClr val="tx1"/>
                </a:solidFill>
              </a:rPr>
              <a:t> and </a:t>
            </a:r>
            <a:r>
              <a:rPr lang="en-IN" sz="2400" dirty="0" err="1">
                <a:solidFill>
                  <a:schemeClr val="tx1"/>
                </a:solidFill>
              </a:rPr>
              <a:t>Madhan.A.S</a:t>
            </a:r>
            <a:endParaRPr lang="en-US" sz="2400" dirty="0">
              <a:solidFill>
                <a:schemeClr val="tx1"/>
              </a:solidFill>
            </a:endParaRPr>
          </a:p>
          <a:p>
            <a:endParaRPr lang="en-US" sz="2400" b="1" dirty="0" smtClean="0">
              <a:solidFill>
                <a:schemeClr val="tx1"/>
              </a:solidFill>
              <a:latin typeface="+mj-lt"/>
            </a:endParaRPr>
          </a:p>
        </p:txBody>
      </p:sp>
      <p:sp>
        <p:nvSpPr>
          <p:cNvPr id="2" name="Rectangle 1"/>
          <p:cNvSpPr/>
          <p:nvPr/>
        </p:nvSpPr>
        <p:spPr>
          <a:xfrm>
            <a:off x="5561767" y="70964"/>
            <a:ext cx="6562006" cy="3739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4"/>
          <p:cNvSpPr>
            <a:spLocks noGrp="1"/>
          </p:cNvSpPr>
          <p:nvPr>
            <p:ph type="ctrTitle"/>
          </p:nvPr>
        </p:nvSpPr>
        <p:spPr>
          <a:xfrm>
            <a:off x="66799" y="1346676"/>
            <a:ext cx="4121225" cy="2387600"/>
          </a:xfrm>
        </p:spPr>
        <p:txBody>
          <a:bodyPr>
            <a:normAutofit/>
          </a:bodyPr>
          <a:lstStyle/>
          <a:p>
            <a:r>
              <a:rPr lang="en-US" b="1" spc="-300" dirty="0" smtClean="0">
                <a:solidFill>
                  <a:schemeClr val="bg1"/>
                </a:solidFill>
                <a:latin typeface="+mn-lt"/>
              </a:rPr>
              <a:t>References</a:t>
            </a:r>
            <a:endParaRPr lang="en-IN" spc="-300" dirty="0">
              <a:solidFill>
                <a:srgbClr val="C9F1FF"/>
              </a:solidFill>
            </a:endParaRPr>
          </a:p>
        </p:txBody>
      </p:sp>
    </p:spTree>
    <p:extLst>
      <p:ext uri="{BB962C8B-B14F-4D97-AF65-F5344CB8AC3E}">
        <p14:creationId xmlns:p14="http://schemas.microsoft.com/office/powerpoint/2010/main" val="1192251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Rectangle 2"/>
          <p:cNvSpPr/>
          <p:nvPr/>
        </p:nvSpPr>
        <p:spPr>
          <a:xfrm>
            <a:off x="3806430" y="-5354"/>
            <a:ext cx="8395090" cy="4579140"/>
          </a:xfrm>
          <a:prstGeom prst="rect">
            <a:avLst/>
          </a:prstGeom>
          <a:blipFill dpi="0" rotWithShape="1">
            <a:blip r:embed="rId2">
              <a:alphaModFix amt="80000"/>
              <a:extLst>
                <a:ext uri="{BEBA8EAE-BF5A-486C-A8C5-ECC9F3942E4B}">
                  <a14:imgProps xmlns:a14="http://schemas.microsoft.com/office/drawing/2010/main">
                    <a14:imgLayer r:embed="rId3">
                      <a14:imgEffect>
                        <a14:sharpenSoften amount="-100000"/>
                      </a14:imgEffect>
                    </a14:imgLayer>
                  </a14:imgProps>
                </a:ext>
              </a:extLst>
            </a:blip>
            <a:srcRect/>
            <a:stretch>
              <a:fillRect/>
            </a:stretch>
          </a:blip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itle 4"/>
          <p:cNvSpPr>
            <a:spLocks noGrp="1"/>
          </p:cNvSpPr>
          <p:nvPr>
            <p:ph type="ctrTitle"/>
          </p:nvPr>
        </p:nvSpPr>
        <p:spPr>
          <a:xfrm>
            <a:off x="448395" y="261419"/>
            <a:ext cx="11829444" cy="1793839"/>
          </a:xfrm>
        </p:spPr>
        <p:txBody>
          <a:bodyPr>
            <a:normAutofit/>
          </a:bodyPr>
          <a:lstStyle/>
          <a:p>
            <a:pPr algn="l"/>
            <a:r>
              <a:rPr lang="en-US" b="1" spc="-300" dirty="0">
                <a:solidFill>
                  <a:schemeClr val="bg1"/>
                </a:solidFill>
                <a:latin typeface="+mn-lt"/>
              </a:rPr>
              <a:t>INTRODUCTION</a:t>
            </a:r>
            <a:r>
              <a:rPr lang="en-US" b="1" spc="300" dirty="0">
                <a:solidFill>
                  <a:schemeClr val="bg1"/>
                </a:solidFill>
                <a:latin typeface="+mn-lt"/>
              </a:rPr>
              <a:t/>
            </a:r>
            <a:br>
              <a:rPr lang="en-US" b="1" spc="300" dirty="0">
                <a:solidFill>
                  <a:schemeClr val="bg1"/>
                </a:solidFill>
                <a:latin typeface="+mn-lt"/>
              </a:rPr>
            </a:br>
            <a:endParaRPr lang="en-IN" spc="-150" dirty="0">
              <a:solidFill>
                <a:srgbClr val="C9F1FF"/>
              </a:solidFill>
            </a:endParaRPr>
          </a:p>
        </p:txBody>
      </p:sp>
      <p:sp>
        <p:nvSpPr>
          <p:cNvPr id="6" name="Subtitle 5"/>
          <p:cNvSpPr>
            <a:spLocks noGrp="1"/>
          </p:cNvSpPr>
          <p:nvPr>
            <p:ph type="subTitle" idx="1"/>
          </p:nvPr>
        </p:nvSpPr>
        <p:spPr>
          <a:xfrm>
            <a:off x="486554" y="1232655"/>
            <a:ext cx="11180733" cy="3531586"/>
          </a:xfrm>
        </p:spPr>
        <p:txBody>
          <a:bodyPr>
            <a:normAutofit fontScale="85000" lnSpcReduction="20000"/>
          </a:bodyPr>
          <a:lstStyle/>
          <a:p>
            <a:pPr marL="342900" indent="-342900" algn="just">
              <a:buFont typeface="Arial" panose="020B0604020202020204" pitchFamily="34" charset="0"/>
              <a:buChar char="•"/>
            </a:pPr>
            <a:r>
              <a:rPr lang="en-US" b="1" dirty="0">
                <a:solidFill>
                  <a:schemeClr val="bg2">
                    <a:lumMod val="10000"/>
                  </a:schemeClr>
                </a:solidFill>
                <a:latin typeface="+mj-lt"/>
                <a:cs typeface="+mj-lt"/>
              </a:rPr>
              <a:t>Dengue fever is an irresistible illness likewise called as a break borne fever or dandy fever or dengue </a:t>
            </a:r>
            <a:r>
              <a:rPr lang="en-US" b="1" dirty="0" err="1">
                <a:solidFill>
                  <a:schemeClr val="bg2">
                    <a:lumMod val="10000"/>
                  </a:schemeClr>
                </a:solidFill>
                <a:latin typeface="+mj-lt"/>
                <a:cs typeface="+mj-lt"/>
              </a:rPr>
              <a:t>haemorrhagic</a:t>
            </a:r>
            <a:r>
              <a:rPr lang="en-US" b="1" dirty="0">
                <a:solidFill>
                  <a:schemeClr val="bg2">
                    <a:lumMod val="10000"/>
                  </a:schemeClr>
                </a:solidFill>
                <a:latin typeface="+mj-lt"/>
                <a:cs typeface="+mj-lt"/>
              </a:rPr>
              <a:t> fever caused by a group of virus which are transmitted by mosquitoes. </a:t>
            </a:r>
            <a:endParaRPr lang="en-US" b="1" dirty="0" smtClean="0">
              <a:solidFill>
                <a:schemeClr val="bg2">
                  <a:lumMod val="10000"/>
                </a:schemeClr>
              </a:solidFill>
              <a:latin typeface="+mj-lt"/>
              <a:cs typeface="+mj-lt"/>
            </a:endParaRPr>
          </a:p>
          <a:p>
            <a:pPr marL="342900" indent="-342900" algn="just">
              <a:buFont typeface="Arial" panose="020B0604020202020204" pitchFamily="34" charset="0"/>
              <a:buChar char="•"/>
            </a:pPr>
            <a:r>
              <a:rPr lang="en-US" b="1" dirty="0" smtClean="0">
                <a:solidFill>
                  <a:schemeClr val="bg2">
                    <a:lumMod val="10000"/>
                  </a:schemeClr>
                </a:solidFill>
                <a:latin typeface="+mj-lt"/>
                <a:cs typeface="+mj-lt"/>
              </a:rPr>
              <a:t>The </a:t>
            </a:r>
            <a:r>
              <a:rPr lang="en-US" b="1" dirty="0">
                <a:solidFill>
                  <a:schemeClr val="bg2">
                    <a:lumMod val="10000"/>
                  </a:schemeClr>
                </a:solidFill>
                <a:latin typeface="+mj-lt"/>
                <a:cs typeface="+mj-lt"/>
              </a:rPr>
              <a:t>family of mosquitoes which transmits dengue virus will also leads into diseases like </a:t>
            </a:r>
            <a:r>
              <a:rPr lang="en-US" b="1" dirty="0" err="1">
                <a:solidFill>
                  <a:schemeClr val="bg2">
                    <a:lumMod val="10000"/>
                  </a:schemeClr>
                </a:solidFill>
                <a:latin typeface="+mj-lt"/>
                <a:cs typeface="+mj-lt"/>
              </a:rPr>
              <a:t>chikungunya</a:t>
            </a:r>
            <a:r>
              <a:rPr lang="en-US" b="1" dirty="0">
                <a:solidFill>
                  <a:schemeClr val="bg2">
                    <a:lumMod val="10000"/>
                  </a:schemeClr>
                </a:solidFill>
                <a:latin typeface="+mj-lt"/>
                <a:cs typeface="+mj-lt"/>
              </a:rPr>
              <a:t>, yellow fever and </a:t>
            </a:r>
            <a:r>
              <a:rPr lang="en-US" b="1" dirty="0" err="1">
                <a:solidFill>
                  <a:schemeClr val="bg2">
                    <a:lumMod val="10000"/>
                  </a:schemeClr>
                </a:solidFill>
                <a:latin typeface="+mj-lt"/>
                <a:cs typeface="+mj-lt"/>
              </a:rPr>
              <a:t>zika</a:t>
            </a:r>
            <a:r>
              <a:rPr lang="en-US" b="1" dirty="0">
                <a:solidFill>
                  <a:schemeClr val="bg2">
                    <a:lumMod val="10000"/>
                  </a:schemeClr>
                </a:solidFill>
                <a:latin typeface="+mj-lt"/>
                <a:cs typeface="+mj-lt"/>
              </a:rPr>
              <a:t> virus</a:t>
            </a:r>
            <a:r>
              <a:rPr lang="en-US" b="1" dirty="0" smtClean="0">
                <a:solidFill>
                  <a:schemeClr val="bg2">
                    <a:lumMod val="10000"/>
                  </a:schemeClr>
                </a:solidFill>
                <a:latin typeface="+mj-lt"/>
                <a:cs typeface="+mj-lt"/>
              </a:rPr>
              <a:t>.</a:t>
            </a:r>
          </a:p>
          <a:p>
            <a:pPr marL="342900" indent="-342900" algn="just">
              <a:buFont typeface="Arial" panose="020B0604020202020204" pitchFamily="34" charset="0"/>
              <a:buChar char="•"/>
            </a:pPr>
            <a:r>
              <a:rPr lang="en-US" b="1" dirty="0" smtClean="0">
                <a:solidFill>
                  <a:schemeClr val="bg2">
                    <a:lumMod val="10000"/>
                  </a:schemeClr>
                </a:solidFill>
                <a:latin typeface="+mj-lt"/>
                <a:cs typeface="+mj-lt"/>
              </a:rPr>
              <a:t> </a:t>
            </a:r>
            <a:r>
              <a:rPr lang="en-US" b="1" dirty="0" err="1">
                <a:solidFill>
                  <a:schemeClr val="bg2">
                    <a:lumMod val="10000"/>
                  </a:schemeClr>
                </a:solidFill>
                <a:latin typeface="+mj-lt"/>
                <a:cs typeface="+mj-lt"/>
              </a:rPr>
              <a:t>Zika</a:t>
            </a:r>
            <a:r>
              <a:rPr lang="en-US" b="1" dirty="0">
                <a:solidFill>
                  <a:schemeClr val="bg2">
                    <a:lumMod val="10000"/>
                  </a:schemeClr>
                </a:solidFill>
                <a:latin typeface="+mj-lt"/>
                <a:cs typeface="+mj-lt"/>
              </a:rPr>
              <a:t> and dengue infections are classified as biological safety level (BSL) 2 pathogens while </a:t>
            </a:r>
            <a:r>
              <a:rPr lang="en-US" b="1" dirty="0" err="1">
                <a:solidFill>
                  <a:schemeClr val="bg2">
                    <a:lumMod val="10000"/>
                  </a:schemeClr>
                </a:solidFill>
                <a:latin typeface="+mj-lt"/>
                <a:cs typeface="+mj-lt"/>
              </a:rPr>
              <a:t>chikungunya</a:t>
            </a:r>
            <a:r>
              <a:rPr lang="en-US" b="1" dirty="0">
                <a:solidFill>
                  <a:schemeClr val="bg2">
                    <a:lumMod val="10000"/>
                  </a:schemeClr>
                </a:solidFill>
                <a:latin typeface="+mj-lt"/>
                <a:cs typeface="+mj-lt"/>
              </a:rPr>
              <a:t> virus is classified as a BSL-3 agent. </a:t>
            </a:r>
            <a:endParaRPr lang="en-US" b="1" dirty="0" smtClean="0">
              <a:solidFill>
                <a:schemeClr val="bg2">
                  <a:lumMod val="10000"/>
                </a:schemeClr>
              </a:solidFill>
              <a:latin typeface="+mj-lt"/>
              <a:cs typeface="+mj-lt"/>
            </a:endParaRPr>
          </a:p>
          <a:p>
            <a:pPr marL="342900" indent="-342900" algn="just">
              <a:buFont typeface="Arial" panose="020B0604020202020204" pitchFamily="34" charset="0"/>
              <a:buChar char="•"/>
            </a:pPr>
            <a:r>
              <a:rPr lang="en-US" b="1" dirty="0" smtClean="0">
                <a:solidFill>
                  <a:schemeClr val="bg2">
                    <a:lumMod val="10000"/>
                  </a:schemeClr>
                </a:solidFill>
                <a:latin typeface="+mj-lt"/>
                <a:cs typeface="+mj-lt"/>
              </a:rPr>
              <a:t>The </a:t>
            </a:r>
            <a:r>
              <a:rPr lang="en-US" b="1" dirty="0">
                <a:solidFill>
                  <a:schemeClr val="bg2">
                    <a:lumMod val="10000"/>
                  </a:schemeClr>
                </a:solidFill>
                <a:latin typeface="+mj-lt"/>
                <a:cs typeface="+mj-lt"/>
              </a:rPr>
              <a:t>symptoms of </a:t>
            </a:r>
            <a:r>
              <a:rPr lang="en-US" b="1" dirty="0" err="1">
                <a:solidFill>
                  <a:schemeClr val="bg2">
                    <a:lumMod val="10000"/>
                  </a:schemeClr>
                </a:solidFill>
                <a:latin typeface="+mj-lt"/>
                <a:cs typeface="+mj-lt"/>
              </a:rPr>
              <a:t>Zika</a:t>
            </a:r>
            <a:r>
              <a:rPr lang="en-US" b="1" dirty="0">
                <a:solidFill>
                  <a:schemeClr val="bg2">
                    <a:lumMod val="10000"/>
                  </a:schemeClr>
                </a:solidFill>
                <a:latin typeface="+mj-lt"/>
                <a:cs typeface="+mj-lt"/>
              </a:rPr>
              <a:t> are comparable to those of dengue and </a:t>
            </a:r>
            <a:r>
              <a:rPr lang="en-US" b="1" dirty="0" err="1">
                <a:solidFill>
                  <a:schemeClr val="bg2">
                    <a:lumMod val="10000"/>
                  </a:schemeClr>
                </a:solidFill>
                <a:latin typeface="+mj-lt"/>
                <a:cs typeface="+mj-lt"/>
              </a:rPr>
              <a:t>chikungunya</a:t>
            </a:r>
            <a:r>
              <a:rPr lang="en-US" b="1" dirty="0">
                <a:solidFill>
                  <a:schemeClr val="bg2">
                    <a:lumMod val="10000"/>
                  </a:schemeClr>
                </a:solidFill>
                <a:latin typeface="+mj-lt"/>
                <a:cs typeface="+mj-lt"/>
              </a:rPr>
              <a:t>, which are infections caused by other viruses spread by the same sort of mosquitoes. </a:t>
            </a:r>
            <a:endParaRPr lang="en-US" b="1" dirty="0" smtClean="0">
              <a:solidFill>
                <a:schemeClr val="bg2">
                  <a:lumMod val="10000"/>
                </a:schemeClr>
              </a:solidFill>
              <a:latin typeface="+mj-lt"/>
              <a:cs typeface="+mj-lt"/>
            </a:endParaRPr>
          </a:p>
          <a:p>
            <a:pPr marL="342900" indent="-342900" algn="just">
              <a:buFont typeface="Arial" panose="020B0604020202020204" pitchFamily="34" charset="0"/>
              <a:buChar char="•"/>
            </a:pPr>
            <a:r>
              <a:rPr lang="en-US" b="1" dirty="0" smtClean="0">
                <a:solidFill>
                  <a:schemeClr val="bg2">
                    <a:lumMod val="10000"/>
                  </a:schemeClr>
                </a:solidFill>
                <a:latin typeface="+mj-lt"/>
                <a:cs typeface="+mj-lt"/>
              </a:rPr>
              <a:t>The </a:t>
            </a:r>
            <a:r>
              <a:rPr lang="en-US" b="1" dirty="0">
                <a:solidFill>
                  <a:schemeClr val="bg2">
                    <a:lumMod val="10000"/>
                  </a:schemeClr>
                </a:solidFill>
                <a:latin typeface="+mj-lt"/>
                <a:cs typeface="+mj-lt"/>
              </a:rPr>
              <a:t>virus is ordered into four serotypes alluded to as DV-1, DV-2, DV-3 and DV-4, where DV is a positive-stranded epitomized RNA infection</a:t>
            </a:r>
            <a:r>
              <a:rPr lang="en-US" b="1" dirty="0" smtClean="0">
                <a:solidFill>
                  <a:schemeClr val="bg2">
                    <a:lumMod val="10000"/>
                  </a:schemeClr>
                </a:solidFill>
                <a:latin typeface="+mj-lt"/>
                <a:cs typeface="+mj-lt"/>
              </a:rPr>
              <a:t>.</a:t>
            </a:r>
          </a:p>
          <a:p>
            <a:pPr marL="342900" indent="-342900" algn="just">
              <a:buFont typeface="Arial" panose="020B0604020202020204" pitchFamily="34" charset="0"/>
              <a:buChar char="•"/>
            </a:pPr>
            <a:r>
              <a:rPr lang="en-US" b="1" dirty="0" smtClean="0">
                <a:solidFill>
                  <a:schemeClr val="bg2">
                    <a:lumMod val="10000"/>
                  </a:schemeClr>
                </a:solidFill>
                <a:latin typeface="+mj-lt"/>
                <a:cs typeface="+mj-lt"/>
              </a:rPr>
              <a:t>Alternate </a:t>
            </a:r>
            <a:r>
              <a:rPr lang="en-US" b="1" dirty="0">
                <a:solidFill>
                  <a:schemeClr val="bg2">
                    <a:lumMod val="10000"/>
                  </a:schemeClr>
                </a:solidFill>
                <a:latin typeface="+mj-lt"/>
                <a:cs typeface="+mj-lt"/>
              </a:rPr>
              <a:t>mosquitoes get contaminated due to the admission of the blood from a man who is tainted with dengue infection.</a:t>
            </a:r>
            <a:endParaRPr lang="en-US" b="1" dirty="0">
              <a:solidFill>
                <a:srgbClr val="C9F1FF"/>
              </a:solidFill>
              <a:latin typeface="+mj-lt"/>
              <a:cs typeface="+mj-lt"/>
            </a:endParaRPr>
          </a:p>
        </p:txBody>
      </p:sp>
      <p:sp>
        <p:nvSpPr>
          <p:cNvPr id="7" name="Title 4"/>
          <p:cNvSpPr txBox="1">
            <a:spLocks/>
          </p:cNvSpPr>
          <p:nvPr/>
        </p:nvSpPr>
        <p:spPr>
          <a:xfrm>
            <a:off x="448394" y="2971086"/>
            <a:ext cx="11218893" cy="34343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5000" b="1" spc="-300" dirty="0">
                <a:solidFill>
                  <a:schemeClr val="bg1"/>
                </a:solidFill>
                <a:latin typeface="+mn-lt"/>
              </a:rPr>
              <a:t>OBJECTIVE</a:t>
            </a:r>
            <a:endParaRPr lang="en-US" sz="2200" spc="-150" dirty="0">
              <a:solidFill>
                <a:srgbClr val="C9F1FF"/>
              </a:solidFill>
              <a:latin typeface="+mn-lt"/>
            </a:endParaRPr>
          </a:p>
          <a:p>
            <a:pPr algn="just"/>
            <a:r>
              <a:rPr lang="en-US" sz="2400" b="1" dirty="0">
                <a:solidFill>
                  <a:srgbClr val="C9F1FF"/>
                </a:solidFill>
              </a:rPr>
              <a:t>Implement various machine learning algorithms: Support Vector Machine (SVM), Decision Tree (DT), Tree Bagger (TB) and perform Data Analysis to predict the accuracy and precision of the diagnosis.</a:t>
            </a:r>
          </a:p>
        </p:txBody>
      </p:sp>
      <p:sp>
        <p:nvSpPr>
          <p:cNvPr id="2" name="Rectangle 1"/>
          <p:cNvSpPr/>
          <p:nvPr/>
        </p:nvSpPr>
        <p:spPr>
          <a:xfrm>
            <a:off x="5561767" y="70964"/>
            <a:ext cx="6562006" cy="3739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4390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Rectangle 2"/>
          <p:cNvSpPr/>
          <p:nvPr/>
        </p:nvSpPr>
        <p:spPr>
          <a:xfrm>
            <a:off x="-9520" y="-5355"/>
            <a:ext cx="8395090" cy="4579140"/>
          </a:xfrm>
          <a:prstGeom prst="rect">
            <a:avLst/>
          </a:prstGeom>
          <a:blipFill dpi="0" rotWithShape="1">
            <a:blip r:embed="rId2">
              <a:alphaModFix amt="80000"/>
              <a:extLst>
                <a:ext uri="{BEBA8EAE-BF5A-486C-A8C5-ECC9F3942E4B}">
                  <a14:imgProps xmlns:a14="http://schemas.microsoft.com/office/drawing/2010/main">
                    <a14:imgLayer r:embed="rId3">
                      <a14:imgEffect>
                        <a14:sharpenSoften amount="-100000"/>
                      </a14:imgEffect>
                    </a14:imgLayer>
                  </a14:imgProps>
                </a:ext>
              </a:extLst>
            </a:blip>
            <a:srcRect/>
            <a:stretch>
              <a:fillRect/>
            </a:stretch>
          </a:blipFill>
          <a:ln>
            <a:noFill/>
          </a:ln>
          <a:effectLst>
            <a:softEdge rad="1270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Title 4"/>
          <p:cNvSpPr>
            <a:spLocks noGrp="1"/>
          </p:cNvSpPr>
          <p:nvPr>
            <p:ph type="ctrTitle"/>
          </p:nvPr>
        </p:nvSpPr>
        <p:spPr>
          <a:xfrm>
            <a:off x="66799" y="-539588"/>
            <a:ext cx="11829444" cy="1793839"/>
          </a:xfrm>
        </p:spPr>
        <p:txBody>
          <a:bodyPr>
            <a:normAutofit/>
          </a:bodyPr>
          <a:lstStyle/>
          <a:p>
            <a:pPr algn="r"/>
            <a:r>
              <a:rPr lang="en-US" b="1" spc="-300" dirty="0" smtClean="0">
                <a:solidFill>
                  <a:schemeClr val="bg1"/>
                </a:solidFill>
                <a:latin typeface="+mn-lt"/>
              </a:rPr>
              <a:t>EXISTING </a:t>
            </a:r>
            <a:r>
              <a:rPr lang="en-US" spc="-300" dirty="0" smtClean="0">
                <a:solidFill>
                  <a:schemeClr val="bg1"/>
                </a:solidFill>
              </a:rPr>
              <a:t>SYSTEM</a:t>
            </a:r>
            <a:endParaRPr lang="en-IN" spc="-150" dirty="0">
              <a:solidFill>
                <a:srgbClr val="C9F1FF"/>
              </a:solidFill>
            </a:endParaRPr>
          </a:p>
        </p:txBody>
      </p:sp>
      <p:sp>
        <p:nvSpPr>
          <p:cNvPr id="6" name="Subtitle 5"/>
          <p:cNvSpPr>
            <a:spLocks noGrp="1"/>
          </p:cNvSpPr>
          <p:nvPr>
            <p:ph type="subTitle" idx="1"/>
          </p:nvPr>
        </p:nvSpPr>
        <p:spPr>
          <a:xfrm>
            <a:off x="524713" y="1292068"/>
            <a:ext cx="11180733" cy="3531586"/>
          </a:xfrm>
        </p:spPr>
        <p:txBody>
          <a:bodyPr>
            <a:normAutofit/>
          </a:bodyPr>
          <a:lstStyle/>
          <a:p>
            <a:pPr marL="342900" indent="-342900" algn="just">
              <a:buFont typeface="Arial" panose="020B0604020202020204" pitchFamily="34" charset="0"/>
              <a:buChar char="•"/>
            </a:pPr>
            <a:r>
              <a:rPr lang="en-US" b="1" dirty="0">
                <a:solidFill>
                  <a:schemeClr val="bg2">
                    <a:lumMod val="10000"/>
                  </a:schemeClr>
                </a:solidFill>
                <a:latin typeface="+mj-lt"/>
                <a:cs typeface="+mj-lt"/>
              </a:rPr>
              <a:t>Existing process is supported by </a:t>
            </a:r>
            <a:r>
              <a:rPr lang="en-US" b="1" i="1" dirty="0">
                <a:solidFill>
                  <a:schemeClr val="bg2">
                    <a:lumMod val="10000"/>
                  </a:schemeClr>
                </a:solidFill>
                <a:latin typeface="+mj-lt"/>
                <a:cs typeface="+mj-lt"/>
              </a:rPr>
              <a:t>Naïve Baye’s </a:t>
            </a:r>
            <a:r>
              <a:rPr lang="en-US" b="1" dirty="0">
                <a:solidFill>
                  <a:schemeClr val="bg2">
                    <a:lumMod val="10000"/>
                  </a:schemeClr>
                </a:solidFill>
                <a:latin typeface="+mj-lt"/>
                <a:cs typeface="+mj-lt"/>
              </a:rPr>
              <a:t>algorithm to ﬁnd the optimal loci classiﬁcation subset. Followed by an Artiﬁcial Neural Network (ANN) which is used to classify patients under dengue. </a:t>
            </a:r>
            <a:endParaRPr lang="en-US" b="1" dirty="0" smtClean="0">
              <a:solidFill>
                <a:schemeClr val="bg2">
                  <a:lumMod val="10000"/>
                </a:schemeClr>
              </a:solidFill>
              <a:latin typeface="+mj-lt"/>
              <a:cs typeface="+mj-lt"/>
            </a:endParaRPr>
          </a:p>
          <a:p>
            <a:pPr marL="342900" indent="-342900" algn="just">
              <a:buFont typeface="Arial" panose="020B0604020202020204" pitchFamily="34" charset="0"/>
              <a:buChar char="•"/>
            </a:pPr>
            <a:r>
              <a:rPr lang="en-US" b="1" dirty="0" smtClean="0">
                <a:solidFill>
                  <a:schemeClr val="bg2">
                    <a:lumMod val="10000"/>
                  </a:schemeClr>
                </a:solidFill>
                <a:latin typeface="+mj-lt"/>
                <a:cs typeface="+mj-lt"/>
              </a:rPr>
              <a:t>The </a:t>
            </a:r>
            <a:r>
              <a:rPr lang="en-US" b="1" dirty="0">
                <a:solidFill>
                  <a:schemeClr val="bg2">
                    <a:lumMod val="10000"/>
                  </a:schemeClr>
                </a:solidFill>
                <a:latin typeface="+mj-lt"/>
                <a:cs typeface="+mj-lt"/>
              </a:rPr>
              <a:t>approach for the prediction of dengue fever severity solely on human genome data: A dual approach based on SVM for SNP selection and artiﬁcial neural networks (ANN) for prediction.</a:t>
            </a:r>
          </a:p>
          <a:p>
            <a:pPr algn="r"/>
            <a:endParaRPr lang="en-US" b="1" dirty="0">
              <a:solidFill>
                <a:schemeClr val="bg2">
                  <a:lumMod val="10000"/>
                </a:schemeClr>
              </a:solidFill>
              <a:latin typeface="+mj-lt"/>
              <a:cs typeface="+mj-lt"/>
            </a:endParaRPr>
          </a:p>
          <a:p>
            <a:pPr algn="r"/>
            <a:endParaRPr lang="en-US" b="1" dirty="0">
              <a:solidFill>
                <a:srgbClr val="C9F1FF"/>
              </a:solidFill>
              <a:latin typeface="+mj-lt"/>
              <a:cs typeface="+mj-lt"/>
            </a:endParaRPr>
          </a:p>
        </p:txBody>
      </p:sp>
      <p:sp>
        <p:nvSpPr>
          <p:cNvPr id="7" name="Title 4"/>
          <p:cNvSpPr txBox="1">
            <a:spLocks/>
          </p:cNvSpPr>
          <p:nvPr/>
        </p:nvSpPr>
        <p:spPr>
          <a:xfrm>
            <a:off x="524713" y="2971086"/>
            <a:ext cx="11218893" cy="343435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000" b="1" spc="-300" dirty="0">
                <a:solidFill>
                  <a:schemeClr val="bg1"/>
                </a:solidFill>
                <a:latin typeface="+mn-lt"/>
              </a:rPr>
              <a:t>ISSUES</a:t>
            </a:r>
            <a:endParaRPr lang="en-US" sz="2200" spc="-150" dirty="0">
              <a:solidFill>
                <a:srgbClr val="C9F1FF"/>
              </a:solidFill>
              <a:latin typeface="+mn-lt"/>
            </a:endParaRPr>
          </a:p>
          <a:p>
            <a:pPr marL="342900" indent="-342900" algn="just">
              <a:buFont typeface="Wingdings" panose="05000000000000000000" pitchFamily="2" charset="2"/>
              <a:buChar char="§"/>
            </a:pPr>
            <a:r>
              <a:rPr lang="en-US" sz="2400" b="1" dirty="0">
                <a:solidFill>
                  <a:srgbClr val="C9F1FF"/>
                </a:solidFill>
              </a:rPr>
              <a:t>Doesn’t develop genomic signatures.</a:t>
            </a:r>
          </a:p>
          <a:p>
            <a:pPr marL="342900" indent="-342900" algn="just">
              <a:buFont typeface="Wingdings" panose="05000000000000000000" pitchFamily="2" charset="2"/>
              <a:buChar char="§"/>
            </a:pPr>
            <a:r>
              <a:rPr lang="en-US" sz="2400" b="1" dirty="0">
                <a:solidFill>
                  <a:srgbClr val="C9F1FF"/>
                </a:solidFill>
              </a:rPr>
              <a:t>Doesn’t involve polymorphisms present in both innate and anti-viral responses genes.</a:t>
            </a:r>
          </a:p>
          <a:p>
            <a:pPr marL="342900" indent="-342900" algn="just">
              <a:buFont typeface="Wingdings" panose="05000000000000000000" pitchFamily="2" charset="2"/>
              <a:buChar char="§"/>
            </a:pPr>
            <a:r>
              <a:rPr lang="en-US" sz="2400" b="1" dirty="0">
                <a:solidFill>
                  <a:srgbClr val="C9F1FF"/>
                </a:solidFill>
              </a:rPr>
              <a:t>Uses one-by-one SNP gene testing.</a:t>
            </a:r>
          </a:p>
          <a:p>
            <a:pPr marL="342900" indent="-342900" algn="just">
              <a:buFont typeface="Wingdings" panose="05000000000000000000" pitchFamily="2" charset="2"/>
              <a:buChar char="§"/>
            </a:pPr>
            <a:r>
              <a:rPr lang="en-US" sz="2400" b="1" dirty="0">
                <a:solidFill>
                  <a:srgbClr val="C9F1FF"/>
                </a:solidFill>
              </a:rPr>
              <a:t>Doesn’t multivariate genome signatures. </a:t>
            </a:r>
          </a:p>
          <a:p>
            <a:pPr marL="342900" indent="-342900" algn="just">
              <a:buFont typeface="Wingdings" panose="05000000000000000000" pitchFamily="2" charset="2"/>
              <a:buChar char="§"/>
            </a:pPr>
            <a:r>
              <a:rPr lang="en-US" sz="2400" b="1" dirty="0">
                <a:solidFill>
                  <a:srgbClr val="C9F1FF"/>
                </a:solidFill>
              </a:rPr>
              <a:t>Develops only single individual markers.</a:t>
            </a:r>
          </a:p>
          <a:p>
            <a:pPr algn="l"/>
            <a:endParaRPr lang="en-US" sz="2400" dirty="0">
              <a:solidFill>
                <a:srgbClr val="C9F1FF"/>
              </a:solidFill>
              <a:latin typeface="+mn-lt"/>
            </a:endParaRPr>
          </a:p>
        </p:txBody>
      </p:sp>
      <p:sp>
        <p:nvSpPr>
          <p:cNvPr id="2" name="Rectangle 1"/>
          <p:cNvSpPr/>
          <p:nvPr/>
        </p:nvSpPr>
        <p:spPr>
          <a:xfrm>
            <a:off x="5561767" y="70964"/>
            <a:ext cx="6562006" cy="3739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17408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Rectangle 2"/>
          <p:cNvSpPr/>
          <p:nvPr/>
        </p:nvSpPr>
        <p:spPr>
          <a:xfrm>
            <a:off x="4264344" y="70964"/>
            <a:ext cx="7860857" cy="6716072"/>
          </a:xfrm>
          <a:prstGeom prst="rect">
            <a:avLst/>
          </a:prstGeom>
          <a:blipFill dpi="0" rotWithShape="1">
            <a:blip r:embed="rId2"/>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Rectangle 1"/>
          <p:cNvSpPr/>
          <p:nvPr/>
        </p:nvSpPr>
        <p:spPr>
          <a:xfrm>
            <a:off x="5561767" y="70964"/>
            <a:ext cx="6562006" cy="3739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4"/>
          <p:cNvSpPr>
            <a:spLocks noGrp="1"/>
          </p:cNvSpPr>
          <p:nvPr>
            <p:ph type="ctrTitle"/>
          </p:nvPr>
        </p:nvSpPr>
        <p:spPr>
          <a:xfrm>
            <a:off x="66799" y="1663758"/>
            <a:ext cx="4121225" cy="2387600"/>
          </a:xfrm>
        </p:spPr>
        <p:txBody>
          <a:bodyPr>
            <a:normAutofit/>
          </a:bodyPr>
          <a:lstStyle/>
          <a:p>
            <a:r>
              <a:rPr lang="en-US" b="1" spc="-300" dirty="0">
                <a:solidFill>
                  <a:schemeClr val="bg1"/>
                </a:solidFill>
                <a:latin typeface="+mn-lt"/>
              </a:rPr>
              <a:t>Proposed</a:t>
            </a:r>
            <a:r>
              <a:rPr lang="en-US" b="1" spc="300" dirty="0">
                <a:solidFill>
                  <a:schemeClr val="bg1"/>
                </a:solidFill>
                <a:latin typeface="+mn-lt"/>
              </a:rPr>
              <a:t/>
            </a:r>
            <a:br>
              <a:rPr lang="en-US" b="1" spc="300" dirty="0">
                <a:solidFill>
                  <a:schemeClr val="bg1"/>
                </a:solidFill>
                <a:latin typeface="+mn-lt"/>
              </a:rPr>
            </a:br>
            <a:r>
              <a:rPr lang="en-US" sz="4400" spc="-300" dirty="0">
                <a:solidFill>
                  <a:srgbClr val="C9F1FF"/>
                </a:solidFill>
              </a:rPr>
              <a:t>System Architecture</a:t>
            </a:r>
            <a:endParaRPr lang="en-IN" spc="-300" dirty="0">
              <a:solidFill>
                <a:srgbClr val="C9F1FF"/>
              </a:solidFill>
            </a:endParaRPr>
          </a:p>
        </p:txBody>
      </p:sp>
    </p:spTree>
    <p:extLst>
      <p:ext uri="{BB962C8B-B14F-4D97-AF65-F5344CB8AC3E}">
        <p14:creationId xmlns:p14="http://schemas.microsoft.com/office/powerpoint/2010/main" val="14432857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Rectangle 2"/>
          <p:cNvSpPr/>
          <p:nvPr/>
        </p:nvSpPr>
        <p:spPr>
          <a:xfrm>
            <a:off x="4264344" y="70964"/>
            <a:ext cx="7860857" cy="6716072"/>
          </a:xfrm>
          <a:prstGeom prst="rect">
            <a:avLst/>
          </a:prstGeom>
          <a:solidFill>
            <a:srgbClr val="93E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bg2">
                    <a:lumMod val="10000"/>
                  </a:schemeClr>
                </a:solidFill>
                <a:latin typeface="+mj-lt"/>
              </a:rPr>
              <a:t>1. Dataset Preparation</a:t>
            </a:r>
          </a:p>
          <a:p>
            <a:pPr algn="just"/>
            <a:r>
              <a:rPr lang="en-US" sz="2200" dirty="0">
                <a:solidFill>
                  <a:schemeClr val="bg2">
                    <a:lumMod val="10000"/>
                  </a:schemeClr>
                </a:solidFill>
                <a:latin typeface="+mj-lt"/>
              </a:rPr>
              <a:t>The dengue disease data set is obtained from CHENNAI Hospitals. We use 10 medical data attributes i.e. WBC, Hemoglobin, Platelets, Abdominal Pain, Vomiting, Diarrhea, Severe headache, Dengue, Metallic Taste, Joint/Muscle Pain for dengue disease prediction.</a:t>
            </a:r>
          </a:p>
          <a:p>
            <a:endParaRPr lang="en-US" sz="2200" dirty="0">
              <a:solidFill>
                <a:schemeClr val="bg2">
                  <a:lumMod val="10000"/>
                </a:schemeClr>
              </a:solidFill>
              <a:latin typeface="+mj-lt"/>
            </a:endParaRPr>
          </a:p>
          <a:p>
            <a:endParaRPr lang="en-US" sz="2200" dirty="0">
              <a:solidFill>
                <a:schemeClr val="bg2">
                  <a:lumMod val="10000"/>
                </a:schemeClr>
              </a:solidFill>
              <a:latin typeface="+mj-lt"/>
            </a:endParaRPr>
          </a:p>
          <a:p>
            <a:endParaRPr lang="en-US" sz="2200" dirty="0">
              <a:solidFill>
                <a:schemeClr val="bg2">
                  <a:lumMod val="10000"/>
                </a:schemeClr>
              </a:solidFill>
              <a:latin typeface="+mj-lt"/>
            </a:endParaRPr>
          </a:p>
          <a:p>
            <a:endParaRPr lang="en-US" sz="2200" dirty="0">
              <a:solidFill>
                <a:schemeClr val="bg2">
                  <a:lumMod val="10000"/>
                </a:schemeClr>
              </a:solidFill>
              <a:latin typeface="+mj-lt"/>
            </a:endParaRPr>
          </a:p>
          <a:p>
            <a:endParaRPr lang="en-US" sz="2200" dirty="0">
              <a:solidFill>
                <a:schemeClr val="bg2">
                  <a:lumMod val="10000"/>
                </a:schemeClr>
              </a:solidFill>
              <a:latin typeface="+mj-lt"/>
            </a:endParaRPr>
          </a:p>
          <a:p>
            <a:endParaRPr lang="en-US" sz="2200" dirty="0">
              <a:solidFill>
                <a:schemeClr val="bg2">
                  <a:lumMod val="10000"/>
                </a:schemeClr>
              </a:solidFill>
              <a:latin typeface="+mj-lt"/>
            </a:endParaRPr>
          </a:p>
          <a:p>
            <a:endParaRPr lang="en-US" sz="2200" dirty="0">
              <a:solidFill>
                <a:schemeClr val="bg2">
                  <a:lumMod val="10000"/>
                </a:schemeClr>
              </a:solidFill>
              <a:latin typeface="+mj-lt"/>
            </a:endParaRPr>
          </a:p>
          <a:p>
            <a:endParaRPr lang="en-US" sz="2200" dirty="0">
              <a:solidFill>
                <a:schemeClr val="bg2">
                  <a:lumMod val="10000"/>
                </a:schemeClr>
              </a:solidFill>
              <a:latin typeface="+mj-lt"/>
            </a:endParaRPr>
          </a:p>
          <a:p>
            <a:endParaRPr lang="en-US" sz="2200" dirty="0">
              <a:solidFill>
                <a:schemeClr val="bg2">
                  <a:lumMod val="10000"/>
                </a:schemeClr>
              </a:solidFill>
              <a:latin typeface="+mj-lt"/>
            </a:endParaRPr>
          </a:p>
          <a:p>
            <a:endParaRPr lang="en-US" sz="2200" dirty="0">
              <a:solidFill>
                <a:schemeClr val="bg2">
                  <a:lumMod val="10000"/>
                </a:schemeClr>
              </a:solidFill>
              <a:latin typeface="+mj-lt"/>
            </a:endParaRPr>
          </a:p>
          <a:p>
            <a:endParaRPr lang="en-US" sz="2200" dirty="0">
              <a:solidFill>
                <a:schemeClr val="bg2">
                  <a:lumMod val="10000"/>
                </a:schemeClr>
              </a:solidFill>
              <a:latin typeface="+mj-lt"/>
            </a:endParaRPr>
          </a:p>
          <a:p>
            <a:endParaRPr lang="en-US" sz="2200" dirty="0">
              <a:solidFill>
                <a:schemeClr val="bg2">
                  <a:lumMod val="10000"/>
                </a:schemeClr>
              </a:solidFill>
              <a:latin typeface="+mj-lt"/>
            </a:endParaRPr>
          </a:p>
          <a:p>
            <a:endParaRPr lang="en-US" dirty="0">
              <a:solidFill>
                <a:schemeClr val="bg2">
                  <a:lumMod val="10000"/>
                </a:schemeClr>
              </a:solidFill>
            </a:endParaRPr>
          </a:p>
          <a:p>
            <a:endParaRPr lang="en-US" dirty="0">
              <a:solidFill>
                <a:schemeClr val="bg2">
                  <a:lumMod val="10000"/>
                </a:schemeClr>
              </a:solidFill>
            </a:endParaRPr>
          </a:p>
        </p:txBody>
      </p:sp>
      <p:sp>
        <p:nvSpPr>
          <p:cNvPr id="2" name="Rectangle 1"/>
          <p:cNvSpPr/>
          <p:nvPr/>
        </p:nvSpPr>
        <p:spPr>
          <a:xfrm>
            <a:off x="5561767" y="70964"/>
            <a:ext cx="6562006" cy="3739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4"/>
          <p:cNvSpPr>
            <a:spLocks noGrp="1"/>
          </p:cNvSpPr>
          <p:nvPr>
            <p:ph type="ctrTitle"/>
          </p:nvPr>
        </p:nvSpPr>
        <p:spPr>
          <a:xfrm>
            <a:off x="66799" y="1663758"/>
            <a:ext cx="4121225" cy="2387600"/>
          </a:xfrm>
        </p:spPr>
        <p:txBody>
          <a:bodyPr>
            <a:normAutofit/>
          </a:bodyPr>
          <a:lstStyle/>
          <a:p>
            <a:r>
              <a:rPr lang="en-US" b="1" spc="-300" dirty="0">
                <a:solidFill>
                  <a:schemeClr val="bg1"/>
                </a:solidFill>
                <a:latin typeface="+mn-lt"/>
              </a:rPr>
              <a:t>Proposed</a:t>
            </a:r>
            <a:r>
              <a:rPr lang="en-US" b="1" spc="300" dirty="0">
                <a:solidFill>
                  <a:schemeClr val="bg1"/>
                </a:solidFill>
                <a:latin typeface="+mn-lt"/>
              </a:rPr>
              <a:t/>
            </a:r>
            <a:br>
              <a:rPr lang="en-US" b="1" spc="300" dirty="0">
                <a:solidFill>
                  <a:schemeClr val="bg1"/>
                </a:solidFill>
                <a:latin typeface="+mn-lt"/>
              </a:rPr>
            </a:br>
            <a:r>
              <a:rPr lang="en-US" sz="4400" spc="-300" dirty="0">
                <a:solidFill>
                  <a:srgbClr val="C9F1FF"/>
                </a:solidFill>
              </a:rPr>
              <a:t>System Workflow</a:t>
            </a:r>
            <a:endParaRPr lang="en-IN" spc="-300" dirty="0">
              <a:solidFill>
                <a:srgbClr val="C9F1FF"/>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4416982" y="2172058"/>
            <a:ext cx="7555581" cy="4233384"/>
          </a:xfrm>
          <a:prstGeom prst="rect">
            <a:avLst/>
          </a:prstGeom>
        </p:spPr>
      </p:pic>
      <p:sp>
        <p:nvSpPr>
          <p:cNvPr id="4" name="TextBox 3"/>
          <p:cNvSpPr txBox="1"/>
          <p:nvPr/>
        </p:nvSpPr>
        <p:spPr>
          <a:xfrm>
            <a:off x="6826994" y="6417704"/>
            <a:ext cx="2735557" cy="369332"/>
          </a:xfrm>
          <a:prstGeom prst="rect">
            <a:avLst/>
          </a:prstGeom>
          <a:noFill/>
        </p:spPr>
        <p:txBody>
          <a:bodyPr wrap="none" rtlCol="0">
            <a:spAutoFit/>
          </a:bodyPr>
          <a:lstStyle/>
          <a:p>
            <a:r>
              <a:rPr lang="en-US" b="1" dirty="0">
                <a:solidFill>
                  <a:schemeClr val="bg2">
                    <a:lumMod val="10000"/>
                  </a:schemeClr>
                </a:solidFill>
                <a:latin typeface="+mj-lt"/>
              </a:rPr>
              <a:t>Understanding the data set</a:t>
            </a:r>
            <a:endParaRPr lang="en-IN" b="1" dirty="0">
              <a:solidFill>
                <a:schemeClr val="bg2">
                  <a:lumMod val="10000"/>
                </a:schemeClr>
              </a:solidFill>
              <a:latin typeface="+mj-lt"/>
            </a:endParaRPr>
          </a:p>
        </p:txBody>
      </p:sp>
    </p:spTree>
    <p:extLst>
      <p:ext uri="{BB962C8B-B14F-4D97-AF65-F5344CB8AC3E}">
        <p14:creationId xmlns:p14="http://schemas.microsoft.com/office/powerpoint/2010/main" val="39298926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Rectangle 2"/>
          <p:cNvSpPr/>
          <p:nvPr/>
        </p:nvSpPr>
        <p:spPr>
          <a:xfrm>
            <a:off x="4264344" y="70964"/>
            <a:ext cx="7860857" cy="6716072"/>
          </a:xfrm>
          <a:prstGeom prst="rect">
            <a:avLst/>
          </a:prstGeom>
          <a:solidFill>
            <a:srgbClr val="93E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bg2">
                    <a:lumMod val="10000"/>
                  </a:schemeClr>
                </a:solidFill>
                <a:latin typeface="+mj-lt"/>
              </a:rPr>
              <a:t>2. Information Preprocessing </a:t>
            </a:r>
          </a:p>
          <a:p>
            <a:pPr algn="just"/>
            <a:r>
              <a:rPr lang="en-US" sz="2200" dirty="0">
                <a:solidFill>
                  <a:schemeClr val="bg2">
                    <a:lumMod val="10000"/>
                  </a:schemeClr>
                </a:solidFill>
                <a:latin typeface="+mj-lt"/>
              </a:rPr>
              <a:t>The dataset contains unique characteristics and NaN esteems. In programming, we can't process the NaN esteems so these qualities are changed into another worth for example numerical worth. NaN esteems are supplanted by the mean estimation of segments.</a:t>
            </a: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r>
              <a:rPr lang="en-US" sz="2200" dirty="0">
                <a:solidFill>
                  <a:schemeClr val="bg2">
                    <a:lumMod val="10000"/>
                  </a:schemeClr>
                </a:solidFill>
                <a:latin typeface="+mj-lt"/>
              </a:rPr>
              <a:t>______________________________________________________</a:t>
            </a: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r>
              <a:rPr lang="en-US" sz="2400" b="1" dirty="0">
                <a:solidFill>
                  <a:schemeClr val="bg2">
                    <a:lumMod val="10000"/>
                  </a:schemeClr>
                </a:solidFill>
                <a:latin typeface="+mj-lt"/>
              </a:rPr>
              <a:t>3. Information Splitting </a:t>
            </a:r>
          </a:p>
          <a:p>
            <a:pPr marL="342900" indent="-342900" algn="just">
              <a:buFont typeface="Arial" panose="020B0604020202020204" pitchFamily="34" charset="0"/>
              <a:buChar char="•"/>
            </a:pPr>
            <a:r>
              <a:rPr lang="en-US" sz="2200" dirty="0">
                <a:solidFill>
                  <a:schemeClr val="bg2">
                    <a:lumMod val="10000"/>
                  </a:schemeClr>
                </a:solidFill>
                <a:latin typeface="+mj-lt"/>
              </a:rPr>
              <a:t>The parting step is utilized for making the preparation and testing information to the examining procedure. </a:t>
            </a:r>
            <a:endParaRPr lang="en-US" sz="2200" dirty="0" smtClean="0">
              <a:solidFill>
                <a:schemeClr val="bg2">
                  <a:lumMod val="10000"/>
                </a:schemeClr>
              </a:solidFill>
              <a:latin typeface="+mj-lt"/>
            </a:endParaRPr>
          </a:p>
          <a:p>
            <a:pPr marL="342900" indent="-342900" algn="just">
              <a:buFont typeface="Arial" panose="020B0604020202020204" pitchFamily="34" charset="0"/>
              <a:buChar char="•"/>
            </a:pPr>
            <a:r>
              <a:rPr lang="en-US" sz="2200" dirty="0">
                <a:solidFill>
                  <a:schemeClr val="bg2">
                    <a:lumMod val="10000"/>
                  </a:schemeClr>
                </a:solidFill>
                <a:latin typeface="+mj-lt"/>
              </a:rPr>
              <a:t>O</a:t>
            </a:r>
            <a:r>
              <a:rPr lang="en-US" sz="2200" dirty="0" smtClean="0">
                <a:solidFill>
                  <a:schemeClr val="bg2">
                    <a:lumMod val="10000"/>
                  </a:schemeClr>
                </a:solidFill>
                <a:latin typeface="+mj-lt"/>
              </a:rPr>
              <a:t>ur </a:t>
            </a:r>
            <a:r>
              <a:rPr lang="en-US" sz="2200" dirty="0">
                <a:solidFill>
                  <a:schemeClr val="bg2">
                    <a:lumMod val="10000"/>
                  </a:schemeClr>
                </a:solidFill>
                <a:latin typeface="+mj-lt"/>
              </a:rPr>
              <a:t>entire dataset is isolate into preparing and testing information; utilize 80% of information for preparing and 20% of information for testing. </a:t>
            </a:r>
            <a:endParaRPr lang="en-US" sz="2200" dirty="0" smtClean="0">
              <a:solidFill>
                <a:schemeClr val="bg2">
                  <a:lumMod val="10000"/>
                </a:schemeClr>
              </a:solidFill>
              <a:latin typeface="+mj-lt"/>
            </a:endParaRPr>
          </a:p>
          <a:p>
            <a:pPr marL="342900" indent="-342900" algn="just">
              <a:buFont typeface="Arial" panose="020B0604020202020204" pitchFamily="34" charset="0"/>
              <a:buChar char="•"/>
            </a:pPr>
            <a:r>
              <a:rPr lang="en-US" sz="2200" dirty="0" smtClean="0">
                <a:solidFill>
                  <a:schemeClr val="bg2">
                    <a:lumMod val="10000"/>
                  </a:schemeClr>
                </a:solidFill>
                <a:latin typeface="+mj-lt"/>
              </a:rPr>
              <a:t>Out </a:t>
            </a:r>
            <a:r>
              <a:rPr lang="en-US" sz="2200" dirty="0">
                <a:solidFill>
                  <a:schemeClr val="bg2">
                    <a:lumMod val="10000"/>
                  </a:schemeClr>
                </a:solidFill>
                <a:latin typeface="+mj-lt"/>
              </a:rPr>
              <a:t>of a total of 500, the training dataset consists of 396, while the testing dataset consists of 104.</a:t>
            </a:r>
          </a:p>
          <a:p>
            <a:endParaRPr lang="en-US" dirty="0">
              <a:solidFill>
                <a:schemeClr val="bg2">
                  <a:lumMod val="10000"/>
                </a:schemeClr>
              </a:solidFill>
            </a:endParaRPr>
          </a:p>
        </p:txBody>
      </p:sp>
      <p:sp>
        <p:nvSpPr>
          <p:cNvPr id="2" name="Rectangle 1"/>
          <p:cNvSpPr/>
          <p:nvPr/>
        </p:nvSpPr>
        <p:spPr>
          <a:xfrm>
            <a:off x="5561767" y="70964"/>
            <a:ext cx="6562006" cy="3739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4"/>
          <p:cNvSpPr>
            <a:spLocks noGrp="1"/>
          </p:cNvSpPr>
          <p:nvPr>
            <p:ph type="ctrTitle"/>
          </p:nvPr>
        </p:nvSpPr>
        <p:spPr>
          <a:xfrm>
            <a:off x="66799" y="1663758"/>
            <a:ext cx="4121225" cy="2387600"/>
          </a:xfrm>
        </p:spPr>
        <p:txBody>
          <a:bodyPr>
            <a:normAutofit/>
          </a:bodyPr>
          <a:lstStyle/>
          <a:p>
            <a:r>
              <a:rPr lang="en-US" b="1" spc="-300" dirty="0">
                <a:solidFill>
                  <a:schemeClr val="bg1"/>
                </a:solidFill>
                <a:latin typeface="+mn-lt"/>
              </a:rPr>
              <a:t>Proposed</a:t>
            </a:r>
            <a:r>
              <a:rPr lang="en-US" b="1" spc="300" dirty="0">
                <a:solidFill>
                  <a:schemeClr val="bg1"/>
                </a:solidFill>
                <a:latin typeface="+mn-lt"/>
              </a:rPr>
              <a:t/>
            </a:r>
            <a:br>
              <a:rPr lang="en-US" b="1" spc="300" dirty="0">
                <a:solidFill>
                  <a:schemeClr val="bg1"/>
                </a:solidFill>
                <a:latin typeface="+mn-lt"/>
              </a:rPr>
            </a:br>
            <a:r>
              <a:rPr lang="en-US" sz="4400" spc="-300" dirty="0">
                <a:solidFill>
                  <a:srgbClr val="C9F1FF"/>
                </a:solidFill>
              </a:rPr>
              <a:t>System Workflow</a:t>
            </a:r>
            <a:endParaRPr lang="en-IN" spc="-300" dirty="0">
              <a:solidFill>
                <a:srgbClr val="C9F1FF"/>
              </a:solidFill>
            </a:endParaRPr>
          </a:p>
        </p:txBody>
      </p:sp>
    </p:spTree>
    <p:extLst>
      <p:ext uri="{BB962C8B-B14F-4D97-AF65-F5344CB8AC3E}">
        <p14:creationId xmlns:p14="http://schemas.microsoft.com/office/powerpoint/2010/main" val="2365561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Rectangle 2"/>
          <p:cNvSpPr/>
          <p:nvPr/>
        </p:nvSpPr>
        <p:spPr>
          <a:xfrm>
            <a:off x="4264344" y="70964"/>
            <a:ext cx="7860857" cy="6716072"/>
          </a:xfrm>
          <a:prstGeom prst="rect">
            <a:avLst/>
          </a:prstGeom>
          <a:solidFill>
            <a:srgbClr val="93E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bg2">
                    <a:lumMod val="10000"/>
                  </a:schemeClr>
                </a:solidFill>
                <a:latin typeface="+mj-lt"/>
              </a:rPr>
              <a:t>4. Classification</a:t>
            </a:r>
          </a:p>
          <a:p>
            <a:pPr algn="just"/>
            <a:r>
              <a:rPr lang="en-US" sz="2200" dirty="0">
                <a:solidFill>
                  <a:schemeClr val="bg2">
                    <a:lumMod val="10000"/>
                  </a:schemeClr>
                </a:solidFill>
                <a:latin typeface="+mj-lt"/>
              </a:rPr>
              <a:t>In classification, split training and testing data are valuated based on machine learning models. </a:t>
            </a:r>
            <a:endParaRPr lang="en-US" sz="2200" dirty="0" smtClean="0">
              <a:solidFill>
                <a:schemeClr val="bg2">
                  <a:lumMod val="10000"/>
                </a:schemeClr>
              </a:solidFill>
              <a:latin typeface="+mj-lt"/>
            </a:endParaRPr>
          </a:p>
          <a:p>
            <a:pPr marL="342900" indent="-342900" algn="just">
              <a:buFont typeface="Arial" panose="020B0604020202020204" pitchFamily="34" charset="0"/>
              <a:buChar char="•"/>
            </a:pPr>
            <a:r>
              <a:rPr lang="en-US" sz="2200" dirty="0" smtClean="0">
                <a:solidFill>
                  <a:schemeClr val="bg2">
                    <a:lumMod val="10000"/>
                  </a:schemeClr>
                </a:solidFill>
                <a:latin typeface="+mj-lt"/>
              </a:rPr>
              <a:t>First</a:t>
            </a:r>
            <a:r>
              <a:rPr lang="en-US" sz="2200" dirty="0">
                <a:solidFill>
                  <a:schemeClr val="bg2">
                    <a:lumMod val="10000"/>
                  </a:schemeClr>
                </a:solidFill>
                <a:latin typeface="+mj-lt"/>
              </a:rPr>
              <a:t>, training data was trained by using three different machine learning models such as Support Vector Machine, Decision Tree and Tree-Bagger. </a:t>
            </a:r>
            <a:endParaRPr lang="en-US" sz="2200" dirty="0" smtClean="0">
              <a:solidFill>
                <a:schemeClr val="bg2">
                  <a:lumMod val="10000"/>
                </a:schemeClr>
              </a:solidFill>
              <a:latin typeface="+mj-lt"/>
            </a:endParaRPr>
          </a:p>
          <a:p>
            <a:pPr marL="342900" indent="-342900" algn="just">
              <a:buFont typeface="Arial" panose="020B0604020202020204" pitchFamily="34" charset="0"/>
              <a:buChar char="•"/>
            </a:pPr>
            <a:r>
              <a:rPr lang="en-US" sz="2200" dirty="0" smtClean="0">
                <a:solidFill>
                  <a:schemeClr val="bg2">
                    <a:lumMod val="10000"/>
                  </a:schemeClr>
                </a:solidFill>
                <a:latin typeface="+mj-lt"/>
              </a:rPr>
              <a:t>After </a:t>
            </a:r>
            <a:r>
              <a:rPr lang="en-US" sz="2200" dirty="0">
                <a:solidFill>
                  <a:schemeClr val="bg2">
                    <a:lumMod val="10000"/>
                  </a:schemeClr>
                </a:solidFill>
                <a:latin typeface="+mj-lt"/>
              </a:rPr>
              <a:t>that testing information are approved dependent on prepared information with a high arrangement precision rate.</a:t>
            </a: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r>
              <a:rPr lang="en-US" sz="2200" dirty="0">
                <a:solidFill>
                  <a:schemeClr val="bg2">
                    <a:lumMod val="10000"/>
                  </a:schemeClr>
                </a:solidFill>
                <a:latin typeface="+mj-lt"/>
              </a:rPr>
              <a:t>To compute Accuracy, precision, and recall, the confusion matrix is needed:</a:t>
            </a: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p:txBody>
      </p:sp>
      <p:sp>
        <p:nvSpPr>
          <p:cNvPr id="2" name="Rectangle 1"/>
          <p:cNvSpPr/>
          <p:nvPr/>
        </p:nvSpPr>
        <p:spPr>
          <a:xfrm>
            <a:off x="5561767" y="70964"/>
            <a:ext cx="6562006" cy="3739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4"/>
          <p:cNvSpPr>
            <a:spLocks noGrp="1"/>
          </p:cNvSpPr>
          <p:nvPr>
            <p:ph type="ctrTitle"/>
          </p:nvPr>
        </p:nvSpPr>
        <p:spPr>
          <a:xfrm>
            <a:off x="66799" y="1663758"/>
            <a:ext cx="4121225" cy="2387600"/>
          </a:xfrm>
        </p:spPr>
        <p:txBody>
          <a:bodyPr>
            <a:normAutofit/>
          </a:bodyPr>
          <a:lstStyle/>
          <a:p>
            <a:r>
              <a:rPr lang="en-US" b="1" spc="-300" dirty="0">
                <a:solidFill>
                  <a:schemeClr val="bg1"/>
                </a:solidFill>
                <a:latin typeface="+mn-lt"/>
              </a:rPr>
              <a:t>Proposed</a:t>
            </a:r>
            <a:r>
              <a:rPr lang="en-US" b="1" spc="300" dirty="0">
                <a:solidFill>
                  <a:schemeClr val="bg1"/>
                </a:solidFill>
                <a:latin typeface="+mn-lt"/>
              </a:rPr>
              <a:t/>
            </a:r>
            <a:br>
              <a:rPr lang="en-US" b="1" spc="300" dirty="0">
                <a:solidFill>
                  <a:schemeClr val="bg1"/>
                </a:solidFill>
                <a:latin typeface="+mn-lt"/>
              </a:rPr>
            </a:br>
            <a:r>
              <a:rPr lang="en-US" sz="4400" spc="-300" dirty="0">
                <a:solidFill>
                  <a:srgbClr val="C9F1FF"/>
                </a:solidFill>
              </a:rPr>
              <a:t>System Workflow</a:t>
            </a:r>
            <a:endParaRPr lang="en-IN" spc="-300" dirty="0">
              <a:solidFill>
                <a:srgbClr val="C9F1FF"/>
              </a:solidFill>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4508840" y="4614264"/>
            <a:ext cx="7371864" cy="1409582"/>
          </a:xfrm>
          <a:prstGeom prst="rect">
            <a:avLst/>
          </a:prstGeom>
        </p:spPr>
      </p:pic>
      <p:sp>
        <p:nvSpPr>
          <p:cNvPr id="6" name="TextBox 5"/>
          <p:cNvSpPr txBox="1"/>
          <p:nvPr/>
        </p:nvSpPr>
        <p:spPr>
          <a:xfrm>
            <a:off x="7323476" y="6225416"/>
            <a:ext cx="1742593" cy="369332"/>
          </a:xfrm>
          <a:prstGeom prst="rect">
            <a:avLst/>
          </a:prstGeom>
          <a:noFill/>
        </p:spPr>
        <p:txBody>
          <a:bodyPr wrap="none" rtlCol="0">
            <a:spAutoFit/>
          </a:bodyPr>
          <a:lstStyle/>
          <a:p>
            <a:r>
              <a:rPr lang="en-US" b="1" dirty="0">
                <a:solidFill>
                  <a:schemeClr val="bg2">
                    <a:lumMod val="10000"/>
                  </a:schemeClr>
                </a:solidFill>
                <a:latin typeface="+mj-lt"/>
              </a:rPr>
              <a:t>Confusion Matrix</a:t>
            </a:r>
            <a:endParaRPr lang="en-IN" b="1" dirty="0">
              <a:solidFill>
                <a:schemeClr val="bg2">
                  <a:lumMod val="10000"/>
                </a:schemeClr>
              </a:solidFill>
              <a:latin typeface="+mj-lt"/>
            </a:endParaRPr>
          </a:p>
        </p:txBody>
      </p:sp>
    </p:spTree>
    <p:extLst>
      <p:ext uri="{BB962C8B-B14F-4D97-AF65-F5344CB8AC3E}">
        <p14:creationId xmlns:p14="http://schemas.microsoft.com/office/powerpoint/2010/main" val="1093235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Rectangle 2"/>
          <p:cNvSpPr/>
          <p:nvPr/>
        </p:nvSpPr>
        <p:spPr>
          <a:xfrm>
            <a:off x="4264344" y="70964"/>
            <a:ext cx="7860857" cy="6716072"/>
          </a:xfrm>
          <a:prstGeom prst="rect">
            <a:avLst/>
          </a:prstGeom>
          <a:solidFill>
            <a:srgbClr val="93E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bg2">
                    <a:lumMod val="10000"/>
                  </a:schemeClr>
                </a:solidFill>
                <a:latin typeface="+mj-lt"/>
              </a:rPr>
              <a:t>1. Support Vector Machine (SVM)</a:t>
            </a:r>
          </a:p>
          <a:p>
            <a:pPr algn="just"/>
            <a:r>
              <a:rPr lang="en-US" sz="2400" dirty="0">
                <a:solidFill>
                  <a:schemeClr val="tx1"/>
                </a:solidFill>
                <a:latin typeface="+mj-lt"/>
              </a:rPr>
              <a:t>A Support Vector Machine is a supervised learning algorithm. An SVM models the data into k categories, performing classification and forming an N-dimensional hyper plane. These models are very similar to neural networks. </a:t>
            </a:r>
            <a:endParaRPr lang="en-US" sz="2200" dirty="0">
              <a:solidFill>
                <a:schemeClr val="tx1"/>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a:p>
            <a:pPr algn="just"/>
            <a:endParaRPr lang="en-US" sz="2200" dirty="0">
              <a:solidFill>
                <a:schemeClr val="bg2">
                  <a:lumMod val="10000"/>
                </a:schemeClr>
              </a:solidFill>
              <a:latin typeface="+mj-lt"/>
            </a:endParaRPr>
          </a:p>
        </p:txBody>
      </p:sp>
      <p:sp>
        <p:nvSpPr>
          <p:cNvPr id="2" name="Rectangle 1"/>
          <p:cNvSpPr/>
          <p:nvPr/>
        </p:nvSpPr>
        <p:spPr>
          <a:xfrm>
            <a:off x="5561767" y="70964"/>
            <a:ext cx="6562006" cy="37396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itle 4"/>
          <p:cNvSpPr>
            <a:spLocks noGrp="1"/>
          </p:cNvSpPr>
          <p:nvPr>
            <p:ph type="ctrTitle"/>
          </p:nvPr>
        </p:nvSpPr>
        <p:spPr>
          <a:xfrm>
            <a:off x="-314795" y="2589491"/>
            <a:ext cx="4884415" cy="1068466"/>
          </a:xfrm>
        </p:spPr>
        <p:txBody>
          <a:bodyPr>
            <a:normAutofit/>
          </a:bodyPr>
          <a:lstStyle/>
          <a:p>
            <a:r>
              <a:rPr lang="en-US" b="1" spc="-300" dirty="0">
                <a:solidFill>
                  <a:schemeClr val="bg1"/>
                </a:solidFill>
                <a:latin typeface="+mn-lt"/>
              </a:rPr>
              <a:t>MODULE</a:t>
            </a:r>
            <a:r>
              <a:rPr lang="en-US" spc="-300" dirty="0">
                <a:solidFill>
                  <a:srgbClr val="C9F1FF"/>
                </a:solidFill>
              </a:rPr>
              <a:t>SPLIT</a:t>
            </a:r>
            <a:endParaRPr lang="en-IN" spc="-300" dirty="0">
              <a:solidFill>
                <a:srgbClr val="C9F1FF"/>
              </a:solidFill>
            </a:endParaRPr>
          </a:p>
        </p:txBody>
      </p:sp>
      <p:sp>
        <p:nvSpPr>
          <p:cNvPr id="6" name="TextBox 5"/>
          <p:cNvSpPr txBox="1"/>
          <p:nvPr/>
        </p:nvSpPr>
        <p:spPr>
          <a:xfrm>
            <a:off x="7074642" y="6225416"/>
            <a:ext cx="2392899" cy="369332"/>
          </a:xfrm>
          <a:prstGeom prst="rect">
            <a:avLst/>
          </a:prstGeom>
          <a:noFill/>
        </p:spPr>
        <p:txBody>
          <a:bodyPr wrap="none" rtlCol="0">
            <a:spAutoFit/>
          </a:bodyPr>
          <a:lstStyle/>
          <a:p>
            <a:r>
              <a:rPr lang="en-US" b="1" dirty="0">
                <a:solidFill>
                  <a:schemeClr val="bg2">
                    <a:lumMod val="10000"/>
                  </a:schemeClr>
                </a:solidFill>
                <a:latin typeface="+mj-lt"/>
              </a:rPr>
              <a:t>Support Vector Machine</a:t>
            </a:r>
            <a:endParaRPr lang="en-IN" b="1" dirty="0">
              <a:solidFill>
                <a:schemeClr val="bg2">
                  <a:lumMod val="10000"/>
                </a:schemeClr>
              </a:solidFill>
              <a:latin typeface="+mj-lt"/>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36" r="1180" b="1610"/>
          <a:stretch/>
        </p:blipFill>
        <p:spPr>
          <a:xfrm>
            <a:off x="5485448" y="2351516"/>
            <a:ext cx="5571287" cy="3748649"/>
          </a:xfrm>
          <a:prstGeom prst="rect">
            <a:avLst/>
          </a:prstGeom>
        </p:spPr>
      </p:pic>
    </p:spTree>
    <p:extLst>
      <p:ext uri="{BB962C8B-B14F-4D97-AF65-F5344CB8AC3E}">
        <p14:creationId xmlns:p14="http://schemas.microsoft.com/office/powerpoint/2010/main" val="14648719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1524</Words>
  <Application>Microsoft Office PowerPoint</Application>
  <PresentationFormat>Widescreen</PresentationFormat>
  <Paragraphs>253</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Times New Roman</vt:lpstr>
      <vt:lpstr>Wingdings</vt:lpstr>
      <vt:lpstr>Office Theme</vt:lpstr>
      <vt:lpstr>Dengue Disease Prediction &amp; Analysis</vt:lpstr>
      <vt:lpstr>Members Team Alpha II</vt:lpstr>
      <vt:lpstr>INTRODUCTION </vt:lpstr>
      <vt:lpstr>EXISTING SYSTEM</vt:lpstr>
      <vt:lpstr>Proposed System Architecture</vt:lpstr>
      <vt:lpstr>Proposed System Workflow</vt:lpstr>
      <vt:lpstr>Proposed System Workflow</vt:lpstr>
      <vt:lpstr>Proposed System Workflow</vt:lpstr>
      <vt:lpstr>MODULESPLIT</vt:lpstr>
      <vt:lpstr>MODULESPLIT</vt:lpstr>
      <vt:lpstr>MODULESPLIT</vt:lpstr>
      <vt:lpstr>MODULESPLIT</vt:lpstr>
      <vt:lpstr>MODULESPLIT</vt:lpstr>
      <vt:lpstr>MODULESPLIT</vt:lpstr>
      <vt:lpstr>Implementation Procedure</vt:lpstr>
      <vt:lpstr>TOOLUSED</vt:lpstr>
      <vt:lpstr>TOOLUSED</vt:lpstr>
      <vt:lpstr>CODESNIPPETS</vt:lpstr>
      <vt:lpstr>OUTPUTS</vt:lpstr>
      <vt:lpstr>RESULTS</vt:lpstr>
      <vt:lpstr>RESULTS</vt:lpstr>
      <vt:lpstr>Conclusion</vt:lpstr>
      <vt:lpstr>References</vt:lpstr>
      <vt:lpstr>References</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WPP Presentation</dc:title>
  <dc:creator>Manu Anand</dc:creator>
  <cp:lastModifiedBy>hp</cp:lastModifiedBy>
  <cp:revision>207</cp:revision>
  <dcterms:created xsi:type="dcterms:W3CDTF">2020-03-06T02:38:00Z</dcterms:created>
  <dcterms:modified xsi:type="dcterms:W3CDTF">2020-05-13T08:35:09Z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1033-10.2.0.7636</vt:lpwstr>
  </property>
</Properties>
</file>